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753" r:id="rId2"/>
    <p:sldId id="754" r:id="rId3"/>
    <p:sldId id="755" r:id="rId4"/>
    <p:sldId id="756" r:id="rId5"/>
    <p:sldId id="704" r:id="rId6"/>
    <p:sldId id="293" r:id="rId7"/>
    <p:sldId id="580" r:id="rId8"/>
    <p:sldId id="581" r:id="rId9"/>
    <p:sldId id="705" r:id="rId10"/>
    <p:sldId id="583" r:id="rId11"/>
    <p:sldId id="584" r:id="rId12"/>
    <p:sldId id="585" r:id="rId13"/>
    <p:sldId id="586" r:id="rId14"/>
    <p:sldId id="587" r:id="rId15"/>
    <p:sldId id="588" r:id="rId16"/>
    <p:sldId id="298" r:id="rId17"/>
    <p:sldId id="458" r:id="rId18"/>
    <p:sldId id="305" r:id="rId19"/>
    <p:sldId id="525" r:id="rId20"/>
    <p:sldId id="576" r:id="rId21"/>
    <p:sldId id="577" r:id="rId22"/>
    <p:sldId id="578" r:id="rId23"/>
    <p:sldId id="394" r:id="rId24"/>
    <p:sldId id="320" r:id="rId25"/>
    <p:sldId id="579" r:id="rId26"/>
    <p:sldId id="366" r:id="rId27"/>
    <p:sldId id="593" r:id="rId28"/>
    <p:sldId id="440" r:id="rId29"/>
    <p:sldId id="441" r:id="rId30"/>
    <p:sldId id="442" r:id="rId31"/>
    <p:sldId id="444" r:id="rId32"/>
    <p:sldId id="590" r:id="rId33"/>
    <p:sldId id="591" r:id="rId34"/>
    <p:sldId id="448" r:id="rId35"/>
    <p:sldId id="449" r:id="rId36"/>
    <p:sldId id="450" r:id="rId37"/>
    <p:sldId id="452" r:id="rId38"/>
    <p:sldId id="457" r:id="rId39"/>
    <p:sldId id="456" r:id="rId40"/>
    <p:sldId id="494" r:id="rId41"/>
    <p:sldId id="493" r:id="rId42"/>
    <p:sldId id="358" r:id="rId43"/>
    <p:sldId id="594" r:id="rId44"/>
    <p:sldId id="409" r:id="rId45"/>
    <p:sldId id="646" r:id="rId46"/>
    <p:sldId id="648" r:id="rId47"/>
    <p:sldId id="703" r:id="rId48"/>
    <p:sldId id="596" r:id="rId49"/>
    <p:sldId id="649" r:id="rId50"/>
    <p:sldId id="677" r:id="rId51"/>
    <p:sldId id="650" r:id="rId52"/>
    <p:sldId id="492" r:id="rId53"/>
    <p:sldId id="454" r:id="rId54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黑体" panose="02010609060101010101" pitchFamily="2" charset="-122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黑体" panose="02010609060101010101" pitchFamily="2" charset="-122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黑体" panose="02010609060101010101" pitchFamily="2" charset="-122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黑体" panose="02010609060101010101" pitchFamily="2" charset="-122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黑体" panose="02010609060101010101" pitchFamily="2" charset="-122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黑体" panose="02010609060101010101" pitchFamily="2" charset="-122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黑体" panose="02010609060101010101" pitchFamily="2" charset="-122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黑体" panose="02010609060101010101" pitchFamily="2" charset="-122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黑体" panose="02010609060101010101" pitchFamily="2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FEF"/>
    <a:srgbClr val="0000FF"/>
    <a:srgbClr val="09A5A7"/>
    <a:srgbClr val="003399"/>
    <a:srgbClr val="FFCC66"/>
    <a:srgbClr val="000000"/>
    <a:srgbClr val="0033CC"/>
    <a:srgbClr val="FF3399"/>
    <a:srgbClr val="00CC66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1"/>
    <p:restoredTop sz="54635" autoAdjust="0"/>
  </p:normalViewPr>
  <p:slideViewPr>
    <p:cSldViewPr snapToGrid="0" showGuides="1">
      <p:cViewPr varScale="1">
        <p:scale>
          <a:sx n="37" d="100"/>
          <a:sy n="37" d="100"/>
        </p:scale>
        <p:origin x="2028" y="16"/>
      </p:cViewPr>
      <p:guideLst>
        <p:guide orient="horz" pos="214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页眉占位符 7884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dirty="0"/>
          </a:p>
        </p:txBody>
      </p:sp>
      <p:sp>
        <p:nvSpPr>
          <p:cNvPr id="78851" name="日期占位符 78850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dirty="0"/>
          </a:p>
        </p:txBody>
      </p:sp>
      <p:sp>
        <p:nvSpPr>
          <p:cNvPr id="78852" name="页脚占位符 78851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dirty="0"/>
          </a:p>
        </p:txBody>
      </p:sp>
      <p:sp>
        <p:nvSpPr>
          <p:cNvPr id="78853" name="灯片编号占位符 78852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9395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9048" tIns="49524" rIns="99048" bIns="49524" anchor="t"/>
          <a:lstStyle/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0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9048" tIns="49524" rIns="99048" bIns="49524" anchor="t"/>
          <a:lstStyle/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/>
            <a:fld id="{9A0DB2DC-4C9A-4742-B13C-FB6460FD3503}" type="slidenum">
              <a:rPr lang="en-US" altLang="zh-CN" sz="1300" dirty="0"/>
              <a:t>32</a:t>
            </a:fld>
            <a:endParaRPr lang="en-US" altLang="zh-CN" sz="1300" dirty="0"/>
          </a:p>
        </p:txBody>
      </p:sp>
      <p:sp>
        <p:nvSpPr>
          <p:cNvPr id="6758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7588" name="Rectangle 3"/>
          <p:cNvSpPr>
            <a:spLocks noGrp="1"/>
          </p:cNvSpPr>
          <p:nvPr>
            <p:ph type="body" idx="1"/>
          </p:nvPr>
        </p:nvSpPr>
        <p:spPr>
          <a:xfrm>
            <a:off x="942975" y="4862513"/>
            <a:ext cx="5213350" cy="4603750"/>
          </a:xfrm>
          <a:noFill/>
          <a:ln>
            <a:noFill/>
          </a:ln>
        </p:spPr>
        <p:txBody>
          <a:bodyPr wrap="square" lIns="96994" tIns="48497" rIns="96994" bIns="48497" anchor="t"/>
          <a:lstStyle/>
          <a:p>
            <a:pPr marL="177800" marR="0" indent="-177800" defTabSz="91440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endParaRPr lang="zh-TW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6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9048" tIns="49524" rIns="99048" bIns="49524" rtlCol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/>
            <a:fld id="{9A0DB2DC-4C9A-4742-B13C-FB6460FD3503}" type="slidenum">
              <a:rPr lang="zh-CN" altLang="en-US" sz="1300" dirty="0"/>
              <a:t>48</a:t>
            </a:fld>
            <a:endParaRPr lang="zh-CN" altLang="en-US" sz="1300" dirty="0"/>
          </a:p>
        </p:txBody>
      </p:sp>
      <p:sp>
        <p:nvSpPr>
          <p:cNvPr id="68611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8612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9048" tIns="49524" rIns="99048" bIns="49524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/>
            <a:fld id="{9A0DB2DC-4C9A-4742-B13C-FB6460FD3503}" type="slidenum">
              <a:rPr lang="en-US" altLang="zh-CN" sz="1300" dirty="0"/>
              <a:t>10</a:t>
            </a:fld>
            <a:endParaRPr lang="en-US" altLang="zh-CN" sz="1300" dirty="0"/>
          </a:p>
        </p:txBody>
      </p:sp>
      <p:sp>
        <p:nvSpPr>
          <p:cNvPr id="62467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2468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9048" tIns="49524" rIns="99048" bIns="49524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/>
            <a:fld id="{9A0DB2DC-4C9A-4742-B13C-FB6460FD3503}" type="slidenum">
              <a:rPr lang="en-US" altLang="zh-CN" sz="1300" dirty="0"/>
              <a:t>11</a:t>
            </a:fld>
            <a:endParaRPr lang="en-US" altLang="zh-CN" sz="1300" dirty="0"/>
          </a:p>
        </p:txBody>
      </p:sp>
      <p:sp>
        <p:nvSpPr>
          <p:cNvPr id="63491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3492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9048" tIns="49524" rIns="99048" bIns="49524" anchor="t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4515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9048" tIns="49524" rIns="99048" bIns="49524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/>
          <p:nvPr userDrawn="1"/>
        </p:nvSpPr>
        <p:spPr>
          <a:xfrm>
            <a:off x="0" y="6622415"/>
            <a:ext cx="9144000" cy="24193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wrap="none" anchor="ctr"/>
          <a:lstStyle/>
          <a:p>
            <a:pPr lvl="0"/>
            <a:r>
              <a:rPr lang="zh-CN" altLang="en-US" sz="1600" b="1" i="1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1600" b="1" i="1" dirty="0">
                <a:solidFill>
                  <a:srgbClr val="00B05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1400" b="1" i="1" dirty="0">
                <a:solidFill>
                  <a:srgbClr val="09A5A7"/>
                </a:solidFill>
                <a:latin typeface="楷体_GB2312" pitchFamily="49" charset="-122"/>
                <a:ea typeface="楷体_GB2312" pitchFamily="49" charset="-122"/>
              </a:rPr>
              <a:t>重庆理工大学 通信工程</a:t>
            </a:r>
          </a:p>
        </p:txBody>
      </p:sp>
      <p:pic>
        <p:nvPicPr>
          <p:cNvPr id="80899" name="Picture 3" descr="e_12p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5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0" name="Rectangle 4"/>
          <p:cNvSpPr/>
          <p:nvPr/>
        </p:nvSpPr>
        <p:spPr>
          <a:xfrm>
            <a:off x="0" y="554038"/>
            <a:ext cx="9144000" cy="71437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/>
          <a:lstStyle/>
          <a:p>
            <a:pPr lvl="0"/>
            <a:endParaRPr lang="zh-CN" altLang="en-US" sz="1800" dirty="0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1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 i="0" u="none" kern="1200" baseline="0">
          <a:solidFill>
            <a:schemeClr val="accent2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•"/>
        <a:defRPr sz="22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200" b="0" i="0" u="none" kern="1200" baseline="0">
          <a:solidFill>
            <a:schemeClr val="tx1"/>
          </a:solidFill>
          <a:latin typeface="黑体" panose="02010609060101010101" pitchFamily="2" charset="-122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200" b="0" i="0" u="none" kern="1200" baseline="0">
          <a:solidFill>
            <a:schemeClr val="tx1"/>
          </a:solidFill>
          <a:latin typeface="黑体" panose="02010609060101010101" pitchFamily="2" charset="-122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200" b="0" i="0" u="none" kern="1200" baseline="0">
          <a:solidFill>
            <a:schemeClr val="tx1"/>
          </a:solidFill>
          <a:latin typeface="黑体" panose="02010609060101010101" pitchFamily="2" charset="-122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200" b="0" i="0" u="none" kern="1200" baseline="0">
          <a:solidFill>
            <a:schemeClr val="tx1"/>
          </a:solidFill>
          <a:latin typeface="黑体" panose="02010609060101010101" pitchFamily="2" charset="-122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200" b="0" i="0" u="none" kern="1200" baseline="0">
          <a:solidFill>
            <a:schemeClr val="tx1"/>
          </a:solidFill>
          <a:latin typeface="黑体" panose="02010609060101010101" pitchFamily="2" charset="-122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200" b="0" i="0" u="none" kern="1200" baseline="0">
          <a:solidFill>
            <a:schemeClr val="tx1"/>
          </a:solidFill>
          <a:latin typeface="黑体" panose="02010609060101010101" pitchFamily="2" charset="-122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200" b="0" i="0" u="none" kern="1200" baseline="0">
          <a:solidFill>
            <a:schemeClr val="tx1"/>
          </a:solidFill>
          <a:latin typeface="黑体" panose="02010609060101010101" pitchFamily="2" charset="-122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3200" b="0" i="0" u="none" kern="1200" baseline="0">
          <a:solidFill>
            <a:schemeClr val="tx1"/>
          </a:solidFill>
          <a:latin typeface="黑体" panose="02010609060101010101" pitchFamily="2" charset="-122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hyperlink" Target="http://baike.baidu.com/pic/%E6%9F%A5%E5%B0%94%E6%96%AF%C2%B7%E5%B7%B4%E8%B4%9D%E5%A5%87/5466849/0/e1fe9925bc315c603c2fcd748db1cb13485477f6?fr=lemma&amp;ct=singl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baike.baidu.com/view/1460681.htm" TargetMode="External"/><Relationship Id="rId5" Type="http://schemas.openxmlformats.org/officeDocument/2006/relationships/hyperlink" Target="http://baike.baidu.com/view/117065.htm" TargetMode="Externa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3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96265" y="1328420"/>
          <a:ext cx="8178165" cy="4905884"/>
        </p:xfrm>
        <a:graphic>
          <a:graphicData uri="http://schemas.openxmlformats.org/drawingml/2006/table">
            <a:tbl>
              <a:tblPr/>
              <a:tblGrid>
                <a:gridCol w="1003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8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133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课程目标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关联程度</a:t>
                      </a:r>
                    </a:p>
                  </a:txBody>
                  <a:tcPr marL="17780" marR="177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毕业要求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581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课程</a:t>
                      </a: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</a:t>
                      </a: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深入理解微处理器和计算机系统的体系结构、组成、指令集、存储系统、总线技术、输入输出接口外设及工作原理。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-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培养提高学生在微处理器和嵌入式计算机系统应用、接口及综合设计开发、编写底层软硬件交互代码、分析信息与通信系统领域的信号处理、传输和控制及解决实际问题的能力。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215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课程</a:t>
                      </a: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</a:t>
                      </a: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结合实际问题和具体应用，提出切实可行解决方案和解决实际问题的能力，掌握微处理器及嵌入式系统在限制条件下的综合设计，了解并熟悉相关领域的社会背景、技术标准体系、知识产权、产业政策和法律法规。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3-1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培养提高学生在用户需求或安全、环境、法律等因素约束下，微处理器和嵌入式系统以及通信系统应用、综合需求方案设计、接口、软硬件开发、理解和编写从底层到高层的代码以及解决实际问题的能力。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62" name="内容占位符 2"/>
          <p:cNvSpPr>
            <a:spLocks noGrp="1"/>
          </p:cNvSpPr>
          <p:nvPr/>
        </p:nvSpPr>
        <p:spPr>
          <a:xfrm>
            <a:off x="508000" y="728980"/>
            <a:ext cx="8266430" cy="39243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 i="0" u="non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25000"/>
              </a:spcBef>
              <a:buClr>
                <a:schemeClr val="tx1"/>
              </a:buClr>
              <a:buNone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课程目标：理论（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56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学时）</a:t>
            </a:r>
            <a:endParaRPr lang="zh-CN" altLang="en-US" sz="2800" b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0" y="1041400"/>
            <a:ext cx="5105400" cy="5138738"/>
            <a:chOff x="715" y="309"/>
            <a:chExt cx="4176" cy="4079"/>
          </a:xfrm>
        </p:grpSpPr>
        <p:pic>
          <p:nvPicPr>
            <p:cNvPr id="12306" name="Picture 3" descr="医用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1" y="3287"/>
              <a:ext cx="1188" cy="110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07" name="Picture 4" descr="Deer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" y="540"/>
              <a:ext cx="1357" cy="12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08" name="Picture 5" descr="honeywell-t8112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" y="504"/>
              <a:ext cx="1143" cy="10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09" name="Picture 6" descr="phon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6" y="1849"/>
              <a:ext cx="1075" cy="11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10" name="Picture 7" descr="火星车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7" y="309"/>
              <a:ext cx="1292" cy="138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11" name="Picture 8" descr="image_lscar_on"/>
            <p:cNvPicPr>
              <a:picLocks noChangeAspect="1"/>
            </p:cNvPicPr>
            <p:nvPr/>
          </p:nvPicPr>
          <p:blipFill>
            <a:blip r:embed="rId8">
              <a:lum bright="12000" contrast="-6000"/>
            </a:blip>
            <a:stretch>
              <a:fillRect/>
            </a:stretch>
          </p:blipFill>
          <p:spPr>
            <a:xfrm>
              <a:off x="2632" y="2224"/>
              <a:ext cx="2037" cy="91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12" name="Picture 9" descr="microwav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2" y="3305"/>
              <a:ext cx="1200" cy="102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Group 10"/>
          <p:cNvGrpSpPr/>
          <p:nvPr/>
        </p:nvGrpSpPr>
        <p:grpSpPr>
          <a:xfrm>
            <a:off x="525463" y="76200"/>
            <a:ext cx="3208337" cy="6096000"/>
            <a:chOff x="340" y="10"/>
            <a:chExt cx="1994" cy="3826"/>
          </a:xfrm>
        </p:grpSpPr>
        <p:sp>
          <p:nvSpPr>
            <p:cNvPr id="12296" name="Text Box 12"/>
            <p:cNvSpPr txBox="1"/>
            <p:nvPr/>
          </p:nvSpPr>
          <p:spPr>
            <a:xfrm>
              <a:off x="551" y="10"/>
              <a:ext cx="1147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sz="2200" dirty="0">
                <a:solidFill>
                  <a:schemeClr val="bg2"/>
                </a:solidFill>
                <a:latin typeface="仿宋_GB2312" pitchFamily="49" charset="-122"/>
                <a:ea typeface="仿宋_GB2312" pitchFamily="49" charset="-122"/>
              </a:endParaRPr>
            </a:p>
          </p:txBody>
        </p:sp>
        <p:sp>
          <p:nvSpPr>
            <p:cNvPr id="12297" name="Text Box 14"/>
            <p:cNvSpPr txBox="1"/>
            <p:nvPr/>
          </p:nvSpPr>
          <p:spPr>
            <a:xfrm>
              <a:off x="1727" y="1047"/>
              <a:ext cx="117" cy="2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endParaRPr lang="zh-CN" altLang="zh-CN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298" name="Group 15"/>
            <p:cNvGrpSpPr/>
            <p:nvPr/>
          </p:nvGrpSpPr>
          <p:grpSpPr>
            <a:xfrm>
              <a:off x="435" y="727"/>
              <a:ext cx="1076" cy="901"/>
              <a:chOff x="386" y="845"/>
              <a:chExt cx="1076" cy="901"/>
            </a:xfrm>
          </p:grpSpPr>
          <p:sp>
            <p:nvSpPr>
              <p:cNvPr id="12304" name="AutoShape 16" descr="图片7"/>
              <p:cNvSpPr/>
              <p:nvPr/>
            </p:nvSpPr>
            <p:spPr>
              <a:xfrm>
                <a:off x="386" y="845"/>
                <a:ext cx="1076" cy="901"/>
              </a:xfrm>
              <a:prstGeom prst="roundRect">
                <a:avLst>
                  <a:gd name="adj" fmla="val 16667"/>
                </a:avLst>
              </a:prstGeom>
              <a:blipFill rotWithShape="1">
                <a:blip r:embed="rId10"/>
                <a:stretch>
                  <a:fillRect/>
                </a:stretch>
              </a:blip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2305" name="Rectangle 17"/>
              <p:cNvSpPr/>
              <p:nvPr/>
            </p:nvSpPr>
            <p:spPr>
              <a:xfrm>
                <a:off x="479" y="1037"/>
                <a:ext cx="901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44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CPU</a:t>
                </a:r>
              </a:p>
            </p:txBody>
          </p:sp>
        </p:grpSp>
        <p:sp>
          <p:nvSpPr>
            <p:cNvPr id="12299" name="Line 18"/>
            <p:cNvSpPr/>
            <p:nvPr/>
          </p:nvSpPr>
          <p:spPr>
            <a:xfrm flipV="1">
              <a:off x="1484" y="1253"/>
              <a:ext cx="850" cy="3"/>
            </a:xfrm>
            <a:prstGeom prst="line">
              <a:avLst/>
            </a:prstGeom>
            <a:ln w="4445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sp>
        <p:sp>
          <p:nvSpPr>
            <p:cNvPr id="12300" name="Line 19"/>
            <p:cNvSpPr/>
            <p:nvPr/>
          </p:nvSpPr>
          <p:spPr>
            <a:xfrm>
              <a:off x="748" y="1752"/>
              <a:ext cx="0" cy="960"/>
            </a:xfrm>
            <a:prstGeom prst="line">
              <a:avLst/>
            </a:prstGeom>
            <a:ln w="4445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sp>
        <p:sp>
          <p:nvSpPr>
            <p:cNvPr id="12301" name="Text Box 20"/>
            <p:cNvSpPr txBox="1"/>
            <p:nvPr/>
          </p:nvSpPr>
          <p:spPr>
            <a:xfrm>
              <a:off x="1522" y="981"/>
              <a:ext cx="768" cy="3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latin typeface="Rockwell" panose="02060603020205020403" pitchFamily="18" charset="0"/>
                  <a:ea typeface="黑体" panose="02010609060101010101" pitchFamily="2" charset="-122"/>
                </a:rPr>
                <a:t>&gt; 90%</a:t>
              </a:r>
            </a:p>
          </p:txBody>
        </p:sp>
        <p:sp>
          <p:nvSpPr>
            <p:cNvPr id="12302" name="Text Box 21"/>
            <p:cNvSpPr txBox="1"/>
            <p:nvPr/>
          </p:nvSpPr>
          <p:spPr>
            <a:xfrm>
              <a:off x="884" y="2069"/>
              <a:ext cx="768" cy="3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latin typeface="Rockwell" panose="02060603020205020403" pitchFamily="18" charset="0"/>
                  <a:ea typeface="黑体" panose="02010609060101010101" pitchFamily="2" charset="-122"/>
                </a:rPr>
                <a:t>&lt; 10%</a:t>
              </a:r>
            </a:p>
          </p:txBody>
        </p:sp>
        <p:pic>
          <p:nvPicPr>
            <p:cNvPr id="12303" name="Picture 22" descr="GatewayTower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0" y="2840"/>
              <a:ext cx="1584" cy="99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292" name="标题 23"/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512445"/>
          </a:xfrm>
        </p:spPr>
        <p:txBody>
          <a:bodyPr vert="horz" wrap="square" lIns="91440" tIns="45720" rIns="91440" bIns="45720" anchor="ctr"/>
          <a:lstStyle/>
          <a:p>
            <a:pPr algn="ctr" eaLnBrk="1" hangingPunct="1">
              <a:buClr>
                <a:schemeClr val="tx1"/>
              </a:buClr>
            </a:pP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普适计算</a:t>
            </a: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(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无所不在的计算机</a:t>
            </a:r>
            <a:r>
              <a:rPr lang="en-US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)</a:t>
            </a:r>
            <a:endParaRPr lang="zh-CN" altLang="en-US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6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7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10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/>
          <p:nvPr/>
        </p:nvGraphicFramePr>
        <p:xfrm>
          <a:off x="266700" y="723900"/>
          <a:ext cx="8610600" cy="605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r:id="rId4" imgW="5305425" imgH="5067300" progId="Paint.Picture">
                  <p:embed/>
                </p:oleObj>
              </mc:Choice>
              <mc:Fallback>
                <p:oleObj r:id="rId4" imgW="5305425" imgH="50673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00" y="723900"/>
                        <a:ext cx="8610600" cy="605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圆角矩形 4"/>
          <p:cNvSpPr/>
          <p:nvPr/>
        </p:nvSpPr>
        <p:spPr>
          <a:xfrm>
            <a:off x="3619500" y="1828800"/>
            <a:ext cx="1166813" cy="173038"/>
          </a:xfrm>
          <a:prstGeom prst="roundRect">
            <a:avLst/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00100" y="4267200"/>
            <a:ext cx="1143000" cy="228600"/>
          </a:xfrm>
          <a:prstGeom prst="roundRect">
            <a:avLst/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003800" y="5194300"/>
            <a:ext cx="762000" cy="273050"/>
          </a:xfrm>
          <a:prstGeom prst="roundRect">
            <a:avLst/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102600" y="3594100"/>
            <a:ext cx="655638" cy="238125"/>
          </a:xfrm>
          <a:prstGeom prst="roundRect">
            <a:avLst/>
          </a:prstGeom>
          <a:solidFill>
            <a:srgbClr val="FF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1" name="标题 23"/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512445"/>
          </a:xfrm>
        </p:spPr>
        <p:txBody>
          <a:bodyPr vert="horz" wrap="square" lIns="91440" tIns="45720" rIns="91440" bIns="45720" anchor="ctr"/>
          <a:lstStyle/>
          <a:p>
            <a:pPr algn="ctr" eaLnBrk="1" hangingPunct="1">
              <a:buClr>
                <a:schemeClr val="tx1"/>
              </a:buClr>
            </a:pP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泛在通信</a:t>
            </a: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(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无所不在的计算机</a:t>
            </a:r>
            <a:r>
              <a:rPr lang="en-US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)</a:t>
            </a:r>
            <a:endParaRPr lang="zh-CN" altLang="en-US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2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7734300" y="65532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3771900" y="65532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11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229100" y="65532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3"/>
          <p:cNvSpPr txBox="1"/>
          <p:nvPr/>
        </p:nvSpPr>
        <p:spPr>
          <a:xfrm>
            <a:off x="533400" y="0"/>
            <a:ext cx="8305800" cy="609600"/>
          </a:xfrm>
          <a:prstGeom prst="rect">
            <a:avLst/>
          </a:prstGeom>
        </p:spPr>
        <p:txBody>
          <a:bodyPr wrap="none"/>
          <a:lstStyle/>
          <a:p>
            <a:pPr marR="0" algn="ctr" defTabSz="914400">
              <a:buClr>
                <a:schemeClr val="tx1"/>
              </a:buClr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物联网技术</a:t>
            </a:r>
          </a:p>
        </p:txBody>
      </p:sp>
      <p:sp>
        <p:nvSpPr>
          <p:cNvPr id="7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12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  <p:pic>
        <p:nvPicPr>
          <p:cNvPr id="13318" name="图片 6" descr="物联网体系架构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647700"/>
            <a:ext cx="8610600" cy="5943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3"/>
          <p:cNvSpPr txBox="1"/>
          <p:nvPr/>
        </p:nvSpPr>
        <p:spPr>
          <a:xfrm>
            <a:off x="1783080" y="0"/>
            <a:ext cx="6111875" cy="609600"/>
          </a:xfrm>
          <a:prstGeom prst="rect">
            <a:avLst/>
          </a:prstGeom>
        </p:spPr>
        <p:txBody>
          <a:bodyPr wrap="none"/>
          <a:lstStyle/>
          <a:p>
            <a:pPr marR="0" defTabSz="914400">
              <a:buClr>
                <a:schemeClr val="tx1"/>
              </a:buClr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chemeClr val="bg1"/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物联网技术</a:t>
            </a:r>
          </a:p>
        </p:txBody>
      </p:sp>
      <p:pic>
        <p:nvPicPr>
          <p:cNvPr id="54274" name="Picture 2" descr="1t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38175"/>
            <a:ext cx="8610600" cy="6078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13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06400" y="50800"/>
            <a:ext cx="8458200" cy="511175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en-US" altLang="zh-CN" sz="3200" dirty="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IT</a:t>
            </a:r>
            <a:r>
              <a:rPr lang="zh-CN" altLang="en-US" sz="3200" dirty="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行业的四大定律</a:t>
            </a:r>
          </a:p>
        </p:txBody>
      </p:sp>
      <p:sp>
        <p:nvSpPr>
          <p:cNvPr id="90115" name="Rectangle 3"/>
          <p:cNvSpPr>
            <a:spLocks noGrp="1"/>
          </p:cNvSpPr>
          <p:nvPr>
            <p:ph idx="1"/>
          </p:nvPr>
        </p:nvSpPr>
        <p:spPr>
          <a:xfrm>
            <a:off x="520700" y="635000"/>
            <a:ext cx="8382000" cy="6096000"/>
          </a:xfrm>
        </p:spPr>
        <p:txBody>
          <a:bodyPr vert="horz" wrap="square" lIns="0" tIns="0" rIns="0" bIns="0" anchor="t"/>
          <a:lstStyle/>
          <a:p>
            <a:pPr marL="352425" indent="0" eaLnBrk="1" hangingPunct="1">
              <a:buClr>
                <a:srgbClr val="0000FF"/>
              </a:buClr>
              <a:buFont typeface="Comic Sans MS" panose="030F0702030302020204" pitchFamily="66" charset="0"/>
              <a:buAutoNum type="arabicPeriod"/>
            </a:pPr>
            <a:r>
              <a:rPr lang="en-US" altLang="zh-CN" sz="3200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Moore</a:t>
            </a:r>
            <a:r>
              <a:rPr lang="zh-CN" altLang="en-US" sz="3200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定律</a:t>
            </a:r>
          </a:p>
          <a:p>
            <a:pPr marL="352425" indent="0" eaLnBrk="1" hangingPunct="1">
              <a:buClr>
                <a:schemeClr val="bg1"/>
              </a:buClr>
              <a:buFont typeface="Comic Sans MS" panose="030F0702030302020204" pitchFamily="66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微处理器内晶体管集成度每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18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个月翻一番</a:t>
            </a:r>
          </a:p>
          <a:p>
            <a:pPr marL="352425" indent="0" eaLnBrk="1" hangingPunct="1">
              <a:buClr>
                <a:srgbClr val="0000FF"/>
              </a:buClr>
              <a:buFont typeface="Corbel" panose="020B0503020204020204" pitchFamily="34" charset="0"/>
              <a:buAutoNum type="arabicPeriod" startAt="2"/>
            </a:pPr>
            <a:r>
              <a:rPr lang="en-US" altLang="zh-CN" sz="3200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Bell</a:t>
            </a:r>
            <a:r>
              <a:rPr lang="zh-CN" altLang="en-US" sz="3200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定律</a:t>
            </a:r>
          </a:p>
          <a:p>
            <a:pPr marL="352425" indent="0" eaLnBrk="1" hangingPunct="1">
              <a:buClr>
                <a:schemeClr val="bg1"/>
              </a:buClr>
              <a:buFont typeface="Wingdings 2" panose="05020102010507070707" pitchFamily="18" charset="2"/>
              <a:buNone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如果保持计算能力不变，微处理器的价格每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18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个月减少一半；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52425" indent="0" eaLnBrk="1" hangingPunct="1">
              <a:buClr>
                <a:srgbClr val="FF9900"/>
              </a:buClr>
              <a:buFont typeface="Comic Sans MS" panose="030F0702030302020204" pitchFamily="66" charset="0"/>
              <a:buNone/>
            </a:pPr>
            <a:r>
              <a:rPr lang="en-US" altLang="zh-CN" sz="2400" dirty="0">
                <a:solidFill>
                  <a:srgbClr val="FF9900"/>
                </a:solidFill>
                <a:latin typeface="华文楷体" panose="02010600040101010101" pitchFamily="2" charset="-122"/>
              </a:rPr>
              <a:t>	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每</a:t>
            </a:r>
            <a:r>
              <a:rPr lang="en-US" altLang="zh-CN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10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年会有一类新的计算设备诞生：巨型机、小型机、工作站、</a:t>
            </a:r>
            <a:r>
              <a:rPr lang="en-US" altLang="zh-CN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到</a:t>
            </a:r>
            <a:r>
              <a:rPr lang="en-US" altLang="zh-CN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PDA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的演变、新一代计算设备</a:t>
            </a:r>
            <a:r>
              <a:rPr lang="en-US" altLang="zh-CN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……</a:t>
            </a:r>
            <a:endParaRPr lang="zh-CN" altLang="en-US" sz="2400" dirty="0">
              <a:solidFill>
                <a:srgbClr val="FF0000"/>
              </a:solidFill>
              <a:latin typeface="华文楷体" panose="02010600040101010101" pitchFamily="2" charset="-122"/>
            </a:endParaRPr>
          </a:p>
          <a:p>
            <a:pPr marL="352425" indent="0" eaLnBrk="1" hangingPunct="1">
              <a:buClr>
                <a:srgbClr val="0000FF"/>
              </a:buClr>
              <a:buFont typeface="Corbel" panose="020B0503020204020204" pitchFamily="34" charset="0"/>
              <a:buAutoNum type="arabicPeriod" startAt="3"/>
            </a:pPr>
            <a:r>
              <a:rPr lang="en-US" altLang="zh-CN" sz="3200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Gilder</a:t>
            </a:r>
            <a:r>
              <a:rPr lang="zh-CN" altLang="en-US" sz="3200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定律</a:t>
            </a:r>
          </a:p>
          <a:p>
            <a:pPr marL="352425" indent="0" eaLnBrk="1" hangingPunct="1">
              <a:buClr>
                <a:schemeClr val="bg1"/>
              </a:buClr>
              <a:buFont typeface="Comic Sans MS" panose="030F0702030302020204" pitchFamily="66" charset="0"/>
              <a:buNone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未来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25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年（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1996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年预言）里，主干网的带宽将每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个月增加一倍；</a:t>
            </a:r>
          </a:p>
          <a:p>
            <a:pPr marL="352425" indent="0" eaLnBrk="1" hangingPunct="1">
              <a:buClr>
                <a:srgbClr val="0000FF"/>
              </a:buClr>
              <a:buFont typeface="Corbel" panose="020B0503020204020204" pitchFamily="34" charset="0"/>
              <a:buAutoNum type="arabicPeriod" startAt="4"/>
            </a:pPr>
            <a:r>
              <a:rPr lang="en-US" altLang="zh-CN" sz="3200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Metcalfe</a:t>
            </a:r>
            <a:r>
              <a:rPr lang="zh-CN" altLang="en-US" sz="3200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定律</a:t>
            </a:r>
          </a:p>
          <a:p>
            <a:pPr marL="352425" indent="0" eaLnBrk="1" hangingPunct="1">
              <a:buClr>
                <a:schemeClr val="bg1"/>
              </a:buClr>
              <a:buFont typeface="Comic Sans MS" panose="030F0702030302020204" pitchFamily="66" charset="0"/>
              <a:buNone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网络价值同网络用户数的平方成正比；</a:t>
            </a:r>
          </a:p>
        </p:txBody>
      </p:sp>
      <p:sp>
        <p:nvSpPr>
          <p:cNvPr id="8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9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14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457200" y="66040"/>
            <a:ext cx="8229600" cy="490855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计算机技术的发展</a:t>
            </a:r>
          </a:p>
        </p:txBody>
      </p:sp>
      <p:pic>
        <p:nvPicPr>
          <p:cNvPr id="7" name="内容占位符 6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88900" y="736600"/>
            <a:ext cx="8534400" cy="5713095"/>
          </a:xfrm>
        </p:spPr>
      </p:pic>
      <p:sp>
        <p:nvSpPr>
          <p:cNvPr id="8" name="TextBox 7"/>
          <p:cNvSpPr txBox="1"/>
          <p:nvPr/>
        </p:nvSpPr>
        <p:spPr>
          <a:xfrm>
            <a:off x="1436370" y="982345"/>
            <a:ext cx="2286000" cy="1200150"/>
          </a:xfrm>
          <a:prstGeom prst="rect">
            <a:avLst/>
          </a:prstGeom>
          <a:solidFill>
            <a:srgbClr val="FFFF00">
              <a:alpha val="51000"/>
            </a:srgbClr>
          </a:solidFill>
        </p:spPr>
        <p:txBody>
          <a:bodyPr>
            <a:spAutoFit/>
          </a:bodyPr>
          <a:lstStyle/>
          <a:p>
            <a:pPr marL="177800" marR="0" indent="-177800" algn="ctr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2060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微电子技术</a:t>
            </a:r>
            <a:endParaRPr kumimoji="0" lang="en-US" altLang="zh-CN" sz="2400" b="1" kern="1200" cap="none" spc="0" normalizeH="0" baseline="0" noProof="0" dirty="0">
              <a:solidFill>
                <a:srgbClr val="002060"/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2060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计算机技术</a:t>
            </a:r>
          </a:p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2060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通信技术</a:t>
            </a:r>
            <a:endParaRPr kumimoji="0" lang="en-US" altLang="zh-CN" sz="2400" b="1" kern="1200" cap="none" spc="0" normalizeH="0" baseline="0" noProof="0" dirty="0">
              <a:solidFill>
                <a:srgbClr val="002060"/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15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/>
          </p:cNvSpPr>
          <p:nvPr>
            <p:ph type="title"/>
          </p:nvPr>
        </p:nvSpPr>
        <p:spPr>
          <a:xfrm>
            <a:off x="2233613" y="0"/>
            <a:ext cx="5468937" cy="6318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altLang="zh-CN" sz="3200" b="0" dirty="0"/>
              <a:t>	</a:t>
            </a:r>
            <a:r>
              <a:rPr lang="zh-CN" altLang="en-US" sz="3200" b="0" dirty="0"/>
              <a:t>机械式计算机的发展</a:t>
            </a:r>
          </a:p>
        </p:txBody>
      </p:sp>
      <p:pic>
        <p:nvPicPr>
          <p:cNvPr id="8397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"/>
            <a:ext cx="1995488" cy="2500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88" y="666750"/>
            <a:ext cx="6043612" cy="5037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3903663" y="5707063"/>
            <a:ext cx="5008562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  <a:ea typeface="华文宋体" panose="02010600040101010101" pitchFamily="2" charset="-122"/>
              </a:rPr>
              <a:t>岩石上的刻痕、算盘、机械计算器、通用图灵机</a:t>
            </a: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4075"/>
            <a:ext cx="3856038" cy="329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3973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50" y="2405063"/>
            <a:ext cx="2517775" cy="1484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/>
          <p:nvPr/>
        </p:nvSpPr>
        <p:spPr>
          <a:xfrm>
            <a:off x="-34925" y="-17780"/>
            <a:ext cx="8805863" cy="64293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algn="ctr" eaLnBrk="0" hangingPunct="0">
              <a:buFont typeface="Arial" panose="020B0604020202020204" pitchFamily="34" charset="0"/>
            </a:pPr>
            <a:r>
              <a:rPr lang="en-US" altLang="zh-CN" sz="3600" b="1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	</a:t>
            </a:r>
            <a:r>
              <a:rPr lang="zh-CN" altLang="en-US" b="1" dirty="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里程碑人物</a:t>
            </a:r>
          </a:p>
        </p:txBody>
      </p:sp>
      <p:pic>
        <p:nvPicPr>
          <p:cNvPr id="18434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" y="731520"/>
            <a:ext cx="7363460" cy="2452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矩形 18437"/>
          <p:cNvSpPr/>
          <p:nvPr/>
        </p:nvSpPr>
        <p:spPr>
          <a:xfrm>
            <a:off x="337185" y="3316923"/>
            <a:ext cx="6588125" cy="6413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zh-CN" altLang="en-US" sz="18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巴贝奇：</a:t>
            </a:r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发明分析机，在</a:t>
            </a:r>
            <a:r>
              <a:rPr lang="en-US" altLang="zh-CN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1812~1813</a:t>
            </a:r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年初次想到用机械来计算数学表；后来，制造了一台小型计算机。</a:t>
            </a:r>
            <a:r>
              <a:rPr lang="zh-CN" altLang="en-US" sz="1800" b="1" dirty="0">
                <a:latin typeface="黑体" panose="02010609060101010101" pitchFamily="2" charset="-122"/>
              </a:rPr>
              <a:t> </a:t>
            </a:r>
          </a:p>
        </p:txBody>
      </p:sp>
      <p:pic>
        <p:nvPicPr>
          <p:cNvPr id="18439" name="图片 18438" descr="巴贝奇的计算器">
            <a:hlinkClick r:id="rId4" tooltip="巴贝奇的计算器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153" y="3375025"/>
            <a:ext cx="1874837" cy="137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1" name="矩形 18440"/>
          <p:cNvSpPr/>
          <p:nvPr/>
        </p:nvSpPr>
        <p:spPr>
          <a:xfrm>
            <a:off x="352425" y="4123690"/>
            <a:ext cx="644461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r>
              <a:rPr lang="zh-CN" altLang="en-US" sz="18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图灵：</a:t>
            </a:r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英国数学家、逻辑学家，被称为计算机之父，人工智能之父。</a:t>
            </a:r>
            <a:r>
              <a:rPr lang="zh-CN" altLang="en-US" sz="1800" b="1" dirty="0">
                <a:latin typeface="黑体" panose="02010609060101010101" pitchFamily="2" charset="-122"/>
              </a:rPr>
              <a:t>提出的著名的</a:t>
            </a:r>
            <a:r>
              <a:rPr lang="zh-CN" altLang="en-US" sz="1800" b="1" dirty="0">
                <a:solidFill>
                  <a:srgbClr val="FF0066"/>
                </a:solidFill>
                <a:latin typeface="黑体" panose="02010609060101010101" pitchFamily="2" charset="-122"/>
              </a:rPr>
              <a:t>图灵机</a:t>
            </a:r>
            <a:r>
              <a:rPr lang="zh-CN" altLang="en-US" sz="1800" b="1" dirty="0">
                <a:latin typeface="黑体" panose="02010609060101010101" pitchFamily="2" charset="-122"/>
              </a:rPr>
              <a:t>模型为</a:t>
            </a:r>
            <a:r>
              <a:rPr lang="zh-CN" altLang="en-US" sz="1800" b="1" dirty="0">
                <a:solidFill>
                  <a:srgbClr val="FF0066"/>
                </a:solidFill>
                <a:latin typeface="黑体" panose="02010609060101010101" pitchFamily="2" charset="-122"/>
              </a:rPr>
              <a:t>现代计算机</a:t>
            </a:r>
            <a:r>
              <a:rPr lang="zh-CN" altLang="en-US" sz="1800" b="1" dirty="0">
                <a:latin typeface="黑体" panose="02010609060101010101" pitchFamily="2" charset="-122"/>
              </a:rPr>
              <a:t>的逻辑工作方式奠定了基础。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2425" y="5293360"/>
            <a:ext cx="79019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1800" b="1" dirty="0">
                <a:solidFill>
                  <a:srgbClr val="0000FF"/>
                </a:solidFill>
                <a:latin typeface="Comic Sans MS" panose="030F0702030302020204" pitchFamily="66" charset="0"/>
                <a:ea typeface="隶书" panose="02010509060101010101" pitchFamily="49" charset="-122"/>
                <a:sym typeface="+mn-ea"/>
              </a:rPr>
              <a:t>冯</a:t>
            </a:r>
            <a:r>
              <a:rPr lang="en-US" altLang="zh-CN" sz="1800" b="1" dirty="0">
                <a:solidFill>
                  <a:srgbClr val="0000FF"/>
                </a:solidFill>
                <a:latin typeface="Comic Sans MS" panose="030F0702030302020204" pitchFamily="66" charset="0"/>
                <a:ea typeface="隶书" panose="02010509060101010101" pitchFamily="49" charset="-122"/>
                <a:sym typeface="+mn-ea"/>
              </a:rPr>
              <a:t>·</a:t>
            </a:r>
            <a:r>
              <a:rPr lang="zh-CN" altLang="en-US" sz="1800" b="1" dirty="0">
                <a:solidFill>
                  <a:srgbClr val="0000FF"/>
                </a:solidFill>
                <a:latin typeface="Comic Sans MS" panose="030F0702030302020204" pitchFamily="66" charset="0"/>
                <a:ea typeface="隶书" panose="02010509060101010101" pitchFamily="49" charset="-122"/>
                <a:sym typeface="+mn-ea"/>
              </a:rPr>
              <a:t>诺依曼</a:t>
            </a:r>
            <a:r>
              <a:rPr lang="zh-CN" altLang="en-US" sz="1800" b="1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根据</a:t>
            </a:r>
            <a:r>
              <a:rPr lang="zh-CN" altLang="en-US" sz="1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  <a:sym typeface="+mn-ea"/>
              </a:rPr>
              <a:t>图灵的设想，提出电子计算机的基本工作原理</a:t>
            </a:r>
            <a:r>
              <a:rPr lang="zh-CN" altLang="en-US" sz="1800" dirty="0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：</a:t>
            </a:r>
            <a:r>
              <a:rPr lang="zh-CN" altLang="en-US" sz="1800" b="1" dirty="0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存储程序原理</a:t>
            </a:r>
          </a:p>
        </p:txBody>
      </p:sp>
    </p:spTree>
  </p:cSld>
  <p:clrMapOvr>
    <a:masterClrMapping/>
  </p:clrMapOvr>
  <p:transition spd="med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/>
          </p:nvPr>
        </p:nvSpPr>
        <p:spPr>
          <a:xfrm>
            <a:off x="1284923" y="-22225"/>
            <a:ext cx="7202487" cy="6429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zh-CN" altLang="en-US" sz="3600" b="0" dirty="0"/>
              <a:t>第一代电子管计算机</a:t>
            </a:r>
            <a:r>
              <a:rPr lang="en-US" altLang="zh-CN" sz="3600" b="0" dirty="0"/>
              <a:t>ENIAC</a:t>
            </a:r>
            <a:endParaRPr lang="zh-CN" altLang="en-US" sz="3600" b="0" dirty="0"/>
          </a:p>
        </p:txBody>
      </p:sp>
      <p:pic>
        <p:nvPicPr>
          <p:cNvPr id="19458" name="Picture 3"/>
          <p:cNvPicPr>
            <a:picLocks noGrp="1" noChangeAspect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0" y="611188"/>
            <a:ext cx="9144000" cy="603726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2990" t="13866" r="3667" b="4326"/>
          <a:stretch>
            <a:fillRect/>
          </a:stretch>
        </p:blipFill>
        <p:spPr>
          <a:xfrm>
            <a:off x="321945" y="965200"/>
            <a:ext cx="3744595" cy="1999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64480" y="1258570"/>
            <a:ext cx="3435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电子管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5996" t="5601" r="994" b="12550"/>
          <a:stretch>
            <a:fillRect/>
          </a:stretch>
        </p:blipFill>
        <p:spPr>
          <a:xfrm>
            <a:off x="1929765" y="3387725"/>
            <a:ext cx="6870700" cy="277241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51790" y="1648460"/>
          <a:ext cx="8354060" cy="401250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8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课程目标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关联程度</a:t>
                      </a:r>
                    </a:p>
                  </a:txBody>
                  <a:tcPr marL="17780" marR="177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毕业要求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课程</a:t>
                      </a: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</a:t>
                      </a: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结合实际问题和具体应用，提出切实可行解决方案和解决实际问题的能力，能够基于微处理器与计算机专业知识进行相应产品开发，确定设计目标和方案及实现路径，掌握微处理器及嵌入式系统在限制条件下的综合设计。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H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-2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能够根据应用设计功能和需求设计合理方案，分解分析各个子系统子模块的功能和结构，并定义之间和外设的接口。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480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课程</a:t>
                      </a: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</a:t>
                      </a: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掌握微处理器与嵌入式系统的分析设计开发、数据处理和调试及解决问题的能力，了解并熟悉相关领域的社会背景、技术标准体系、知识产权、产业政策和法律法规。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H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-</a:t>
                      </a:r>
                      <a:r>
                        <a:rPr lang="en-US" alt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培养提高学生在用户需求或安全、环境、法律等因素约束下，能够对本领域复杂工程问题进行实验设计，构建实验系统，正确采集实验数据。</a:t>
                      </a:r>
                    </a:p>
                  </a:txBody>
                  <a:tcPr marL="17780" marR="177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62" name="内容占位符 2"/>
          <p:cNvSpPr>
            <a:spLocks noGrp="1"/>
          </p:cNvSpPr>
          <p:nvPr/>
        </p:nvSpPr>
        <p:spPr>
          <a:xfrm>
            <a:off x="439420" y="895350"/>
            <a:ext cx="8266430" cy="39243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 i="0" u="non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25000"/>
              </a:spcBef>
              <a:buClr>
                <a:schemeClr val="tx1"/>
              </a:buClr>
              <a:buNone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课程目标：实验（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16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学时）</a:t>
            </a:r>
            <a:endParaRPr lang="zh-CN" altLang="en-US" sz="2800" b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1843405" y="0"/>
            <a:ext cx="6834505" cy="58166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dirty="0">
                <a:solidFill>
                  <a:srgbClr val="FFCC66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第一台存储程序计算机</a:t>
            </a:r>
            <a:r>
              <a:rPr lang="en-US" altLang="zh-CN" sz="3200" dirty="0">
                <a:solidFill>
                  <a:srgbClr val="FFCC66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EDSAC</a:t>
            </a:r>
          </a:p>
        </p:txBody>
      </p:sp>
      <p:sp>
        <p:nvSpPr>
          <p:cNvPr id="9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0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20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  <p:pic>
        <p:nvPicPr>
          <p:cNvPr id="5" name="内容占位符 4" descr="复制gz1-06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685800"/>
            <a:ext cx="9144000" cy="6172200"/>
          </a:xfr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>
          <a:xfrm>
            <a:off x="579755" y="-25400"/>
            <a:ext cx="8486775" cy="642938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从分立到集成</a:t>
            </a:r>
          </a:p>
        </p:txBody>
      </p:sp>
      <p:sp>
        <p:nvSpPr>
          <p:cNvPr id="4" name="矩形 3"/>
          <p:cNvSpPr/>
          <p:nvPr/>
        </p:nvSpPr>
        <p:spPr>
          <a:xfrm>
            <a:off x="7226300" y="1239838"/>
            <a:ext cx="1839913" cy="52625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    第一块</a:t>
            </a:r>
            <a:r>
              <a:rPr lang="en-US" altLang="zh-CN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IC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诞生之后，基尔比在</a:t>
            </a:r>
            <a:r>
              <a:rPr lang="en-US" altLang="zh-CN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IRE(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美国无线电工程师学会</a:t>
            </a:r>
            <a:r>
              <a:rPr lang="en-US" altLang="zh-CN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)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的一次会议上宣布了</a:t>
            </a:r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  <a:ea typeface="华文细黑" panose="02010600040101010101" pitchFamily="2" charset="-122"/>
              </a:rPr>
              <a:t>“固体电路”</a:t>
            </a: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  <a:ea typeface="华文细黑" panose="02010600040101010101" pitchFamily="2" charset="-122"/>
              </a:rPr>
              <a:t>(Solid circuit)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的出现，这就是以后的</a:t>
            </a:r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  <a:ea typeface="华文细黑" panose="02010600040101010101" pitchFamily="2" charset="-122"/>
              </a:rPr>
              <a:t>“集成电路”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的代名词 。</a:t>
            </a:r>
          </a:p>
        </p:txBody>
      </p:sp>
      <p:sp>
        <p:nvSpPr>
          <p:cNvPr id="8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9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21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  <p:pic>
        <p:nvPicPr>
          <p:cNvPr id="100355" name="Picture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838200"/>
            <a:ext cx="7051675" cy="6019800"/>
          </a:xfr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>
          <a:xfrm>
            <a:off x="609600" y="76200"/>
            <a:ext cx="8458200" cy="443865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集成度迅猛发展</a:t>
            </a:r>
          </a:p>
        </p:txBody>
      </p:sp>
      <p:sp>
        <p:nvSpPr>
          <p:cNvPr id="7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22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  <p:pic>
        <p:nvPicPr>
          <p:cNvPr id="17416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9144000" cy="5867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-3175"/>
            <a:ext cx="2614613" cy="1589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-3175"/>
            <a:ext cx="2614613" cy="1589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Rectangle 7"/>
          <p:cNvSpPr/>
          <p:nvPr/>
        </p:nvSpPr>
        <p:spPr>
          <a:xfrm>
            <a:off x="6081713" y="1700213"/>
            <a:ext cx="3152775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1972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位</a:t>
            </a:r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CPU8008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，后升级为</a:t>
            </a:r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8080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。 </a:t>
            </a:r>
          </a:p>
        </p:txBody>
      </p:sp>
      <p:sp>
        <p:nvSpPr>
          <p:cNvPr id="23556" name="Rectangle 8"/>
          <p:cNvSpPr/>
          <p:nvPr/>
        </p:nvSpPr>
        <p:spPr>
          <a:xfrm>
            <a:off x="3749675" y="1700213"/>
            <a:ext cx="173990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1971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位微处理器 </a:t>
            </a:r>
          </a:p>
        </p:txBody>
      </p:sp>
      <p:pic>
        <p:nvPicPr>
          <p:cNvPr id="23557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188" y="2309813"/>
            <a:ext cx="2516187" cy="1665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8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938" y="2309813"/>
            <a:ext cx="2317750" cy="1728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9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563" y="4470400"/>
            <a:ext cx="2449512" cy="1720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60" name="Rectangle 12"/>
          <p:cNvSpPr/>
          <p:nvPr/>
        </p:nvSpPr>
        <p:spPr>
          <a:xfrm>
            <a:off x="868363" y="6230938"/>
            <a:ext cx="18732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1993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32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位微处理器  </a:t>
            </a:r>
          </a:p>
        </p:txBody>
      </p:sp>
      <p:sp>
        <p:nvSpPr>
          <p:cNvPr id="23562" name="Rectangle 14"/>
          <p:cNvSpPr/>
          <p:nvPr/>
        </p:nvSpPr>
        <p:spPr>
          <a:xfrm>
            <a:off x="3819525" y="6230938"/>
            <a:ext cx="18732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2006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年双核微处理器  </a:t>
            </a:r>
          </a:p>
        </p:txBody>
      </p:sp>
      <p:pic>
        <p:nvPicPr>
          <p:cNvPr id="23563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00" y="2238375"/>
            <a:ext cx="2813050" cy="1668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64" name="Rectangle 16"/>
          <p:cNvSpPr/>
          <p:nvPr/>
        </p:nvSpPr>
        <p:spPr>
          <a:xfrm>
            <a:off x="923925" y="3932238"/>
            <a:ext cx="18732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1978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16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位微处理器  </a:t>
            </a:r>
          </a:p>
        </p:txBody>
      </p:sp>
      <p:sp>
        <p:nvSpPr>
          <p:cNvPr id="23565" name="Rectangle 17"/>
          <p:cNvSpPr/>
          <p:nvPr/>
        </p:nvSpPr>
        <p:spPr>
          <a:xfrm>
            <a:off x="3965575" y="4032250"/>
            <a:ext cx="18732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1982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16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位微处理器  </a:t>
            </a:r>
          </a:p>
        </p:txBody>
      </p:sp>
      <p:sp>
        <p:nvSpPr>
          <p:cNvPr id="23566" name="Rectangle 18"/>
          <p:cNvSpPr/>
          <p:nvPr/>
        </p:nvSpPr>
        <p:spPr>
          <a:xfrm>
            <a:off x="6773863" y="4087813"/>
            <a:ext cx="18732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1985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32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位微处理器  </a:t>
            </a:r>
          </a:p>
        </p:txBody>
      </p:sp>
      <p:sp>
        <p:nvSpPr>
          <p:cNvPr id="23567" name="Rectangle 19"/>
          <p:cNvSpPr/>
          <p:nvPr/>
        </p:nvSpPr>
        <p:spPr>
          <a:xfrm>
            <a:off x="8331200" y="5065713"/>
            <a:ext cx="73501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Verdana" panose="020B0604030504040204" charset="0"/>
              </a:rPr>
              <a:t>…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?</a:t>
            </a:r>
          </a:p>
        </p:txBody>
      </p:sp>
      <p:pic>
        <p:nvPicPr>
          <p:cNvPr id="23568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-19050"/>
            <a:ext cx="2197100" cy="168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69" name="Rectangle 21"/>
          <p:cNvSpPr/>
          <p:nvPr/>
        </p:nvSpPr>
        <p:spPr>
          <a:xfrm>
            <a:off x="508000" y="1700213"/>
            <a:ext cx="25844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1946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年第一台数字电子计算机  </a:t>
            </a:r>
          </a:p>
        </p:txBody>
      </p:sp>
      <p:sp>
        <p:nvSpPr>
          <p:cNvPr id="23570" name="Rectangle 23"/>
          <p:cNvSpPr/>
          <p:nvPr/>
        </p:nvSpPr>
        <p:spPr>
          <a:xfrm>
            <a:off x="6491288" y="6230938"/>
            <a:ext cx="1873250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t>2008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年四核微处理器  </a:t>
            </a:r>
          </a:p>
        </p:txBody>
      </p:sp>
      <p:pic>
        <p:nvPicPr>
          <p:cNvPr id="23571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5725" y="4454525"/>
            <a:ext cx="1976438" cy="172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1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3813" y="4397375"/>
            <a:ext cx="1776412" cy="1785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3"/>
          <p:cNvSpPr>
            <a:spLocks noGrp="1"/>
          </p:cNvSpPr>
          <p:nvPr>
            <p:ph type="title"/>
          </p:nvPr>
        </p:nvSpPr>
        <p:spPr>
          <a:xfrm>
            <a:off x="898208" y="635"/>
            <a:ext cx="8135937" cy="6429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altLang="en-US" sz="3200" b="0" dirty="0"/>
              <a:t>Gordon Moore</a:t>
            </a:r>
            <a:r>
              <a:rPr lang="zh-CN" altLang="en-US" sz="3200" b="0" dirty="0"/>
              <a:t>：</a:t>
            </a:r>
            <a:r>
              <a:rPr lang="en-US" altLang="en-US" sz="3200" b="0" dirty="0" err="1"/>
              <a:t>Intel的创始人之一</a:t>
            </a:r>
            <a:endParaRPr lang="zh-CN" altLang="en-US" sz="3200" b="0" dirty="0"/>
          </a:p>
        </p:txBody>
      </p:sp>
      <p:pic>
        <p:nvPicPr>
          <p:cNvPr id="2457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1038225"/>
            <a:ext cx="5119688" cy="297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068388"/>
            <a:ext cx="2193925" cy="282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Rectangle 8"/>
          <p:cNvSpPr/>
          <p:nvPr/>
        </p:nvSpPr>
        <p:spPr>
          <a:xfrm>
            <a:off x="279400" y="4227513"/>
            <a:ext cx="5173663" cy="125253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0" hangingPunct="0"/>
            <a:r>
              <a:rPr lang="zh-CN" altLang="en-US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摩尔定律：</a:t>
            </a:r>
          </a:p>
          <a:p>
            <a:pPr eaLnBrk="0" hangingPunct="0"/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zh-CN" altLang="en-US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集成电路芯片上所集成的电路的数目，每隔</a:t>
            </a:r>
            <a:r>
              <a:rPr lang="en-US" altLang="zh-CN" sz="20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18</a:t>
            </a:r>
            <a:r>
              <a:rPr lang="zh-CN" altLang="en-US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个月就翻一番，而性能提高一倍。</a:t>
            </a:r>
          </a:p>
        </p:txBody>
      </p:sp>
      <p:sp>
        <p:nvSpPr>
          <p:cNvPr id="24581" name="Rectangle 10"/>
          <p:cNvSpPr/>
          <p:nvPr/>
        </p:nvSpPr>
        <p:spPr>
          <a:xfrm>
            <a:off x="6076950" y="4313238"/>
            <a:ext cx="2786063" cy="915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800" b="1" dirty="0">
                <a:solidFill>
                  <a:srgbClr val="003399"/>
                </a:solidFill>
                <a:latin typeface="Times New Roman" panose="02020603050405020304" pitchFamily="18" charset="0"/>
              </a:rPr>
              <a:t>英特尔</a:t>
            </a:r>
            <a:r>
              <a:rPr lang="en-US" altLang="zh-CN" sz="1800" b="1">
                <a:solidFill>
                  <a:srgbClr val="003399"/>
                </a:solidFill>
                <a:latin typeface="Times New Roman" panose="02020603050405020304" pitchFamily="18" charset="0"/>
              </a:rPr>
              <a:t>(Intel)</a:t>
            </a:r>
            <a:r>
              <a:rPr lang="zh-CN" altLang="en-US" sz="1800" b="1" dirty="0">
                <a:solidFill>
                  <a:srgbClr val="003399"/>
                </a:solidFill>
                <a:latin typeface="Times New Roman" panose="02020603050405020304" pitchFamily="18" charset="0"/>
              </a:rPr>
              <a:t>名誉董事长、创始人之一的戈登</a:t>
            </a:r>
            <a:r>
              <a:rPr lang="en-US" altLang="zh-CN" sz="1800" b="1">
                <a:solidFill>
                  <a:srgbClr val="003399"/>
                </a:solidFill>
                <a:latin typeface="Verdana" panose="020B0604030504040204" charset="0"/>
              </a:rPr>
              <a:t>·</a:t>
            </a:r>
            <a:r>
              <a:rPr lang="zh-CN" altLang="en-US" sz="1800" b="1" dirty="0">
                <a:solidFill>
                  <a:srgbClr val="003399"/>
                </a:solidFill>
                <a:latin typeface="Times New Roman" panose="02020603050405020304" pitchFamily="18" charset="0"/>
              </a:rPr>
              <a:t>摩尔 （</a:t>
            </a:r>
            <a:r>
              <a:rPr lang="en-US" altLang="zh-CN" sz="1800" b="1">
                <a:solidFill>
                  <a:srgbClr val="003399"/>
                </a:solidFill>
                <a:latin typeface="Times New Roman" panose="02020603050405020304" pitchFamily="18" charset="0"/>
              </a:rPr>
              <a:t>Gordon Moore</a:t>
            </a:r>
            <a:r>
              <a:rPr lang="zh-CN" altLang="en-US" sz="1800" b="1" dirty="0">
                <a:solidFill>
                  <a:srgbClr val="003399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4583" name="矩形 24582"/>
          <p:cNvSpPr/>
          <p:nvPr/>
        </p:nvSpPr>
        <p:spPr>
          <a:xfrm>
            <a:off x="898525" y="3246438"/>
            <a:ext cx="7346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1800" dirty="0">
                <a:latin typeface="黑体" panose="02010609060101010101" pitchFamily="2" charset="-122"/>
              </a:rPr>
              <a:t>提出的著名的</a:t>
            </a:r>
            <a:r>
              <a:rPr lang="zh-CN" altLang="en-US" sz="1800" dirty="0">
                <a:latin typeface="黑体" panose="02010609060101010101" pitchFamily="2" charset="-122"/>
                <a:hlinkClick r:id="rId5"/>
              </a:rPr>
              <a:t>图灵机</a:t>
            </a:r>
            <a:r>
              <a:rPr lang="zh-CN" altLang="en-US" sz="1800" dirty="0">
                <a:latin typeface="黑体" panose="02010609060101010101" pitchFamily="2" charset="-122"/>
              </a:rPr>
              <a:t>模型为</a:t>
            </a:r>
            <a:r>
              <a:rPr lang="zh-CN" altLang="en-US" sz="1800" dirty="0">
                <a:latin typeface="黑体" panose="02010609060101010101" pitchFamily="2" charset="-122"/>
                <a:hlinkClick r:id="rId6"/>
              </a:rPr>
              <a:t>现代计算机</a:t>
            </a:r>
            <a:r>
              <a:rPr lang="zh-CN" altLang="en-US" sz="1800" dirty="0">
                <a:latin typeface="黑体" panose="02010609060101010101" pitchFamily="2" charset="-122"/>
              </a:rPr>
              <a:t>的逻辑工作方式奠定了基础。</a:t>
            </a:r>
          </a:p>
        </p:txBody>
      </p:sp>
      <p:sp>
        <p:nvSpPr>
          <p:cNvPr id="24584" name="Rectangle 2"/>
          <p:cNvSpPr/>
          <p:nvPr/>
        </p:nvSpPr>
        <p:spPr>
          <a:xfrm>
            <a:off x="501650" y="5762625"/>
            <a:ext cx="8288338" cy="5048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8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18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Gordon Moore 1965</a:t>
            </a:r>
            <a:r>
              <a:rPr lang="zh-CN" altLang="en-US" sz="18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的预言已经</a:t>
            </a:r>
            <a:r>
              <a:rPr lang="en-US" altLang="zh-CN" sz="18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50</a:t>
            </a:r>
            <a:r>
              <a:rPr lang="zh-CN" altLang="en-US" sz="18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多年了，这条</a:t>
            </a:r>
            <a:r>
              <a:rPr lang="en-US" altLang="zh-CN" sz="18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IT</a:t>
            </a:r>
            <a:r>
              <a:rPr lang="zh-CN" altLang="en-US" sz="18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第一定律还能走多远？</a:t>
            </a:r>
          </a:p>
        </p:txBody>
      </p:sp>
    </p:spTree>
  </p:cSld>
  <p:clrMapOvr>
    <a:masterClrMapping/>
  </p:clrMapOvr>
  <p:transition spd="med" advClick="0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48640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Intel Core i7 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四核处理器</a:t>
            </a:r>
          </a:p>
        </p:txBody>
      </p:sp>
      <p:sp>
        <p:nvSpPr>
          <p:cNvPr id="7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25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  <p:pic>
        <p:nvPicPr>
          <p:cNvPr id="120835" name="Picture 3" descr="die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33400" y="1052513"/>
            <a:ext cx="8610600" cy="5805487"/>
          </a:xfr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2822575" y="128588"/>
            <a:ext cx="4222750" cy="3683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zh-CN" altLang="en-US" sz="2400" dirty="0">
                <a:solidFill>
                  <a:schemeClr val="hlink"/>
                </a:solidFill>
              </a:rPr>
              <a:t>计算机发展的主要阶段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/>
          </p:nvPr>
        </p:nvSpPr>
        <p:spPr>
          <a:xfrm>
            <a:off x="133350" y="511175"/>
            <a:ext cx="8936990" cy="6317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  <a:buClr>
                <a:srgbClr val="003399"/>
              </a:buClr>
            </a:pPr>
            <a:r>
              <a:rPr lang="zh-CN" altLang="en-US" sz="2200" dirty="0">
                <a:solidFill>
                  <a:srgbClr val="003399"/>
                </a:solidFill>
              </a:rPr>
              <a:t>第零代（</a:t>
            </a:r>
            <a:r>
              <a:rPr lang="en-US" altLang="zh-CN" sz="2200">
                <a:solidFill>
                  <a:srgbClr val="003399"/>
                </a:solidFill>
              </a:rPr>
              <a:t>1642</a:t>
            </a:r>
            <a:r>
              <a:rPr lang="zh-CN" altLang="en-US" sz="2200" dirty="0">
                <a:solidFill>
                  <a:srgbClr val="003399"/>
                </a:solidFill>
              </a:rPr>
              <a:t>～</a:t>
            </a:r>
            <a:r>
              <a:rPr lang="en-US" altLang="zh-CN" sz="2200">
                <a:solidFill>
                  <a:srgbClr val="003399"/>
                </a:solidFill>
              </a:rPr>
              <a:t>1945</a:t>
            </a:r>
            <a:r>
              <a:rPr lang="zh-CN" altLang="en-US" sz="2200" dirty="0">
                <a:solidFill>
                  <a:srgbClr val="003399"/>
                </a:solidFill>
              </a:rPr>
              <a:t>年）机械计算器和继电器计算器</a:t>
            </a:r>
          </a:p>
          <a:p>
            <a:pPr marL="0" indent="0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  <a:buClr>
                <a:srgbClr val="003399"/>
              </a:buClr>
            </a:pPr>
            <a:r>
              <a:rPr lang="zh-CN" altLang="en-US" sz="2200" dirty="0">
                <a:solidFill>
                  <a:srgbClr val="003399"/>
                </a:solidFill>
              </a:rPr>
              <a:t>第一代（</a:t>
            </a:r>
            <a:r>
              <a:rPr lang="en-US" altLang="zh-CN" sz="2200">
                <a:solidFill>
                  <a:srgbClr val="003399"/>
                </a:solidFill>
              </a:rPr>
              <a:t>1946</a:t>
            </a:r>
            <a:r>
              <a:rPr lang="zh-CN" altLang="en-US" sz="2200" dirty="0">
                <a:solidFill>
                  <a:srgbClr val="003399"/>
                </a:solidFill>
              </a:rPr>
              <a:t>～</a:t>
            </a:r>
            <a:r>
              <a:rPr lang="en-US" altLang="zh-CN" sz="2200">
                <a:solidFill>
                  <a:srgbClr val="003399"/>
                </a:solidFill>
              </a:rPr>
              <a:t>1955</a:t>
            </a:r>
            <a:r>
              <a:rPr lang="zh-CN" altLang="en-US" sz="2200" dirty="0">
                <a:solidFill>
                  <a:srgbClr val="003399"/>
                </a:solidFill>
              </a:rPr>
              <a:t>年）</a:t>
            </a:r>
            <a:r>
              <a:rPr lang="zh-CN" altLang="en-US" sz="2200" dirty="0">
                <a:solidFill>
                  <a:srgbClr val="003399"/>
                </a:solidFill>
                <a:latin typeface="华文宋体" panose="02010600040101010101" pitchFamily="2" charset="-122"/>
              </a:rPr>
              <a:t>电子管计算机</a:t>
            </a:r>
            <a:endParaRPr lang="en-US" altLang="zh-CN" sz="2200">
              <a:solidFill>
                <a:srgbClr val="003399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  <a:buClr>
                <a:srgbClr val="003399"/>
              </a:buClr>
              <a:buNone/>
            </a:pPr>
            <a:r>
              <a:rPr lang="zh-CN" altLang="en-US" sz="2200" dirty="0">
                <a:solidFill>
                  <a:schemeClr val="tx1"/>
                </a:solidFill>
              </a:rPr>
              <a:t>    </a:t>
            </a:r>
            <a:r>
              <a:rPr lang="zh-CN" altLang="en-US" sz="2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以电子管为逻辑部件，以阴极射线管、磁芯和磁鼓等为存储手段。软件采用机器语言，后期采用汇编语言。</a:t>
            </a:r>
          </a:p>
          <a:p>
            <a:pPr marL="0" indent="0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  <a:buClr>
                <a:srgbClr val="003399"/>
              </a:buClr>
            </a:pPr>
            <a:r>
              <a:rPr lang="zh-CN" altLang="en-US" sz="2200" dirty="0">
                <a:solidFill>
                  <a:srgbClr val="003399"/>
                </a:solidFill>
              </a:rPr>
              <a:t>第二代（</a:t>
            </a:r>
            <a:r>
              <a:rPr lang="en-US" altLang="zh-CN" sz="2200">
                <a:solidFill>
                  <a:srgbClr val="003399"/>
                </a:solidFill>
              </a:rPr>
              <a:t>1955</a:t>
            </a:r>
            <a:r>
              <a:rPr lang="zh-CN" altLang="en-US" sz="2200" dirty="0">
                <a:solidFill>
                  <a:srgbClr val="003399"/>
                </a:solidFill>
              </a:rPr>
              <a:t>～</a:t>
            </a:r>
            <a:r>
              <a:rPr lang="en-US" altLang="zh-CN" sz="2200">
                <a:solidFill>
                  <a:srgbClr val="003399"/>
                </a:solidFill>
              </a:rPr>
              <a:t>1965</a:t>
            </a:r>
            <a:r>
              <a:rPr lang="zh-CN" altLang="en-US" sz="2200" dirty="0">
                <a:solidFill>
                  <a:srgbClr val="003399"/>
                </a:solidFill>
              </a:rPr>
              <a:t>年）晶体管计算机</a:t>
            </a:r>
            <a:endParaRPr lang="en-US" altLang="zh-CN" sz="2200">
              <a:solidFill>
                <a:srgbClr val="003399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  <a:buClr>
                <a:srgbClr val="003399"/>
              </a:buClr>
              <a:buNone/>
            </a:pPr>
            <a:r>
              <a:rPr lang="zh-CN" altLang="en-US" sz="2200" dirty="0">
                <a:solidFill>
                  <a:schemeClr val="tx1"/>
                </a:solidFill>
              </a:rPr>
              <a:t>    </a:t>
            </a:r>
            <a:r>
              <a:rPr lang="zh-CN" altLang="en-US" sz="2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以晶体管为逻辑部件，内存用磁芯，外存用磁盘。软件广泛采用高级语言，并出现了早期的操作系统。</a:t>
            </a:r>
          </a:p>
          <a:p>
            <a:pPr marL="0" indent="0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  <a:buClr>
                <a:srgbClr val="003399"/>
              </a:buClr>
            </a:pPr>
            <a:r>
              <a:rPr lang="zh-CN" altLang="en-US" sz="2200" dirty="0">
                <a:solidFill>
                  <a:srgbClr val="003399"/>
                </a:solidFill>
              </a:rPr>
              <a:t>第三代（</a:t>
            </a:r>
            <a:r>
              <a:rPr lang="en-US" altLang="zh-CN" sz="2200">
                <a:solidFill>
                  <a:srgbClr val="003399"/>
                </a:solidFill>
              </a:rPr>
              <a:t>1965</a:t>
            </a:r>
            <a:r>
              <a:rPr lang="zh-CN" altLang="en-US" sz="2200" dirty="0">
                <a:solidFill>
                  <a:srgbClr val="003399"/>
                </a:solidFill>
              </a:rPr>
              <a:t>～</a:t>
            </a:r>
            <a:r>
              <a:rPr lang="en-US" altLang="zh-CN" sz="2200">
                <a:solidFill>
                  <a:srgbClr val="003399"/>
                </a:solidFill>
              </a:rPr>
              <a:t>1980</a:t>
            </a:r>
            <a:r>
              <a:rPr lang="zh-CN" altLang="en-US" sz="2200" dirty="0">
                <a:solidFill>
                  <a:srgbClr val="003399"/>
                </a:solidFill>
              </a:rPr>
              <a:t>年）集成电路计算机</a:t>
            </a:r>
            <a:endParaRPr lang="en-US" altLang="zh-CN" sz="2200">
              <a:solidFill>
                <a:srgbClr val="003399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  <a:buClr>
                <a:srgbClr val="003399"/>
              </a:buClr>
              <a:buNone/>
            </a:pPr>
            <a:r>
              <a:rPr lang="zh-CN" altLang="en-US" sz="2200" dirty="0">
                <a:solidFill>
                  <a:schemeClr val="tx1"/>
                </a:solidFill>
              </a:rPr>
              <a:t>    </a:t>
            </a:r>
            <a:r>
              <a:rPr lang="zh-CN" altLang="en-US" sz="2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以中小规模集成电路为主要部件，内存用磁芯、半导体，外存用磁盘。软件广泛使用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OS</a:t>
            </a:r>
            <a:r>
              <a:rPr lang="zh-CN" altLang="en-US" sz="2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，产生了分时、实时等操作系统和计算机网络</a:t>
            </a:r>
          </a:p>
          <a:p>
            <a:pPr marL="0" indent="0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  <a:buClr>
                <a:srgbClr val="003399"/>
              </a:buClr>
            </a:pPr>
            <a:r>
              <a:rPr lang="zh-CN" altLang="en-US" sz="2200" dirty="0">
                <a:solidFill>
                  <a:srgbClr val="003399"/>
                </a:solidFill>
              </a:rPr>
              <a:t>第四代（</a:t>
            </a:r>
            <a:r>
              <a:rPr lang="en-US" altLang="zh-CN" sz="2200">
                <a:solidFill>
                  <a:srgbClr val="003399"/>
                </a:solidFill>
              </a:rPr>
              <a:t>1980</a:t>
            </a:r>
            <a:r>
              <a:rPr lang="zh-CN" altLang="en-US" sz="2200" dirty="0">
                <a:solidFill>
                  <a:srgbClr val="003399"/>
                </a:solidFill>
              </a:rPr>
              <a:t>年至今）个人计算机</a:t>
            </a:r>
            <a:endParaRPr lang="en-US" altLang="zh-CN" sz="2200">
              <a:solidFill>
                <a:srgbClr val="003399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  <a:buClr>
                <a:srgbClr val="003399"/>
              </a:buClr>
              <a:buNone/>
            </a:pPr>
            <a:r>
              <a:rPr lang="zh-CN" altLang="en-US" sz="2200" dirty="0">
                <a:solidFill>
                  <a:schemeClr val="tx1"/>
                </a:solidFill>
              </a:rPr>
              <a:t>    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以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LSI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VLSI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为主要部件，以半导体存储器和磁盘为内、外存储器。在软件方法上产生了结构化程序设计和面向对象程序设计的思想。网络操作系统、数据库管理系统得到广泛应用。微处理器和微型计算机也在这一阶段诞生并获得飞速发展。</a:t>
            </a:r>
          </a:p>
          <a:p>
            <a:pPr marL="0" indent="0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  <a:buClr>
                <a:srgbClr val="003399"/>
              </a:buClr>
            </a:pPr>
            <a:r>
              <a:rPr lang="zh-CN" altLang="en-US" sz="2200" dirty="0">
                <a:solidFill>
                  <a:srgbClr val="003399"/>
                </a:solidFill>
              </a:rPr>
              <a:t>第五代  无所不在的计算机</a:t>
            </a:r>
            <a:r>
              <a:rPr lang="zh-CN" altLang="en-US" sz="2200" dirty="0">
                <a:solidFill>
                  <a:schemeClr val="tx1"/>
                </a:solidFill>
              </a:rPr>
              <a:t>  </a:t>
            </a:r>
            <a:r>
              <a:rPr lang="zh-CN" altLang="en-US" sz="22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生物计算机、模糊计算机、光计算机、量子计算机、超导计算机</a:t>
            </a:r>
            <a:r>
              <a:rPr lang="zh-CN" altLang="en-US" sz="2200" dirty="0">
                <a:solidFill>
                  <a:schemeClr val="tx1"/>
                </a:solidFill>
              </a:rPr>
              <a:t>、</a:t>
            </a:r>
            <a:r>
              <a:rPr lang="en-US" altLang="zh-CN" sz="2200">
                <a:solidFill>
                  <a:schemeClr val="tx1"/>
                </a:solidFill>
                <a:latin typeface="Arial" panose="020B0604020202020204" pitchFamily="34" charset="0"/>
              </a:rPr>
              <a:t>…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71475" y="1658938"/>
            <a:ext cx="7253288" cy="169862"/>
          </a:xfrm>
          <a:prstGeom prst="roundRect">
            <a:avLst>
              <a:gd name="adj" fmla="val 16667"/>
            </a:avLst>
          </a:prstGeom>
          <a:solidFill>
            <a:schemeClr val="accent1">
              <a:alpha val="30980"/>
            </a:schemeClr>
          </a:solidFill>
          <a:ln w="9525">
            <a:noFill/>
          </a:ln>
        </p:spPr>
        <p:txBody>
          <a:bodyPr wrap="none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2">
            <a:lum contrast="4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圆角矩形 3"/>
          <p:cNvSpPr/>
          <p:nvPr/>
        </p:nvSpPr>
        <p:spPr>
          <a:xfrm>
            <a:off x="371475" y="1860550"/>
            <a:ext cx="7253288" cy="169863"/>
          </a:xfrm>
          <a:prstGeom prst="roundRect">
            <a:avLst>
              <a:gd name="adj" fmla="val 16667"/>
            </a:avLst>
          </a:prstGeom>
          <a:solidFill>
            <a:srgbClr val="FF0000">
              <a:alpha val="30980"/>
            </a:srgbClr>
          </a:solidFill>
          <a:ln w="9525">
            <a:noFill/>
          </a:ln>
        </p:spPr>
        <p:txBody>
          <a:bodyPr wrap="none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595688" y="2681288"/>
            <a:ext cx="527050" cy="201612"/>
          </a:xfrm>
          <a:prstGeom prst="roundRect">
            <a:avLst>
              <a:gd name="adj" fmla="val 16667"/>
            </a:avLst>
          </a:prstGeom>
          <a:solidFill>
            <a:srgbClr val="7030A0">
              <a:alpha val="30980"/>
            </a:srgbClr>
          </a:solidFill>
          <a:ln w="9525">
            <a:noFill/>
          </a:ln>
        </p:spPr>
        <p:txBody>
          <a:bodyPr wrap="none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611563" y="4184650"/>
            <a:ext cx="527050" cy="201613"/>
          </a:xfrm>
          <a:prstGeom prst="roundRect">
            <a:avLst>
              <a:gd name="adj" fmla="val 16667"/>
            </a:avLst>
          </a:prstGeom>
          <a:solidFill>
            <a:srgbClr val="0000FF">
              <a:alpha val="30980"/>
            </a:srgbClr>
          </a:solidFill>
          <a:ln w="9525">
            <a:noFill/>
          </a:ln>
        </p:spPr>
        <p:txBody>
          <a:bodyPr wrap="none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73475" y="5254625"/>
            <a:ext cx="527050" cy="200025"/>
          </a:xfrm>
          <a:prstGeom prst="roundRect">
            <a:avLst>
              <a:gd name="adj" fmla="val 16667"/>
            </a:avLst>
          </a:prstGeom>
          <a:solidFill>
            <a:srgbClr val="FF0000">
              <a:alpha val="30980"/>
            </a:srgbClr>
          </a:solidFill>
          <a:ln w="9525">
            <a:noFill/>
          </a:ln>
        </p:spPr>
        <p:txBody>
          <a:bodyPr wrap="none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1475" y="2284413"/>
            <a:ext cx="7434263" cy="193675"/>
          </a:xfrm>
          <a:prstGeom prst="roundRect">
            <a:avLst>
              <a:gd name="adj" fmla="val 16667"/>
            </a:avLst>
          </a:prstGeom>
          <a:solidFill>
            <a:srgbClr val="FF6600">
              <a:alpha val="30980"/>
            </a:srgbClr>
          </a:solidFill>
          <a:ln w="9525">
            <a:noFill/>
          </a:ln>
        </p:spPr>
        <p:txBody>
          <a:bodyPr wrap="none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4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27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/>
          </p:nvPr>
        </p:nvSpPr>
        <p:spPr>
          <a:xfrm>
            <a:off x="1616075" y="-85407"/>
            <a:ext cx="5794375" cy="64293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</a:rPr>
              <a:t>1.2 </a:t>
            </a:r>
            <a:r>
              <a:rPr lang="zh-CN" altLang="en-US" sz="2800" dirty="0">
                <a:latin typeface="Times New Roman" panose="02020603050405020304" pitchFamily="18" charset="0"/>
              </a:rPr>
              <a:t>集成电路与</a:t>
            </a:r>
            <a:r>
              <a:rPr lang="en-US" altLang="zh-CN" sz="2800" dirty="0">
                <a:latin typeface="Times New Roman" panose="02020603050405020304" pitchFamily="18" charset="0"/>
              </a:rPr>
              <a:t>SOC</a:t>
            </a:r>
            <a:r>
              <a:rPr lang="zh-CN" altLang="en-US" sz="2800" dirty="0">
                <a:latin typeface="Times New Roman" panose="02020603050405020304" pitchFamily="18" charset="0"/>
              </a:rPr>
              <a:t>设计</a:t>
            </a:r>
          </a:p>
        </p:txBody>
      </p:sp>
      <p:sp>
        <p:nvSpPr>
          <p:cNvPr id="55299" name="Rectangle 3"/>
          <p:cNvSpPr/>
          <p:nvPr/>
        </p:nvSpPr>
        <p:spPr>
          <a:xfrm>
            <a:off x="266383" y="868045"/>
            <a:ext cx="8180387" cy="41433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571500" indent="-571500" eaLnBrk="0" hangingPunct="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隶书" panose="02010509060101010101" pitchFamily="49" charset="-122"/>
            </a:pPr>
            <a:r>
              <a:rPr lang="zh-CN" altLang="en-US" sz="2800" b="1" dirty="0">
                <a:solidFill>
                  <a:srgbClr val="003399"/>
                </a:solidFill>
                <a:latin typeface="Times New Roman" panose="02020603050405020304" pitchFamily="18" charset="0"/>
                <a:ea typeface="楷体_GB2312" pitchFamily="49" charset="-122"/>
              </a:rPr>
              <a:t>集成电路的定义：</a:t>
            </a:r>
            <a:endParaRPr lang="en-US" altLang="zh-CN" sz="2800" b="1">
              <a:solidFill>
                <a:srgbClr val="003399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571500" indent="-571500" eaLnBrk="0" hangingPunct="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隶书" panose="02010509060101010101" pitchFamily="49" charset="-122"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通过一系列特定的加工工艺，将晶体管等有源器件和电阻、电容、电感等无源器件，按照一定的电路互连，“集成”在一块半导体芯片上并封装在一个外壳内，执行特定电路或系统功能的一种器件。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972" name="Group 84"/>
          <p:cNvGraphicFramePr>
            <a:graphicFrameLocks noGrp="1"/>
          </p:cNvGraphicFramePr>
          <p:nvPr/>
        </p:nvGraphicFramePr>
        <p:xfrm>
          <a:off x="1177925" y="1320800"/>
          <a:ext cx="7405688" cy="4790380"/>
        </p:xfrm>
        <a:graphic>
          <a:graphicData uri="http://schemas.openxmlformats.org/drawingml/2006/table">
            <a:tbl>
              <a:tblPr/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5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                       发展阶段</a:t>
                      </a:r>
                    </a:p>
                    <a:p>
                      <a:pPr marL="0" marR="0" lvl="0" indent="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主要特征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MSI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(1966)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LSI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(1971)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VLSI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(1980)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ULSI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(1990)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元件数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芯片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10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-10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10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-10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10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5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-10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7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endParaRPr kumimoji="0" lang="zh-CN" altLang="en-US" sz="2000" b="1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10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7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-10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8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特征线宽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(um)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10-5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5-3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3-1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&lt;1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速度功耗乘积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(uj)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10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-10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10-1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1-10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-2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&lt;10</a:t>
                      </a:r>
                      <a:r>
                        <a:rPr kumimoji="0" lang="en-US" altLang="zh-CN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-2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栅氧化层厚度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(nm)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120-100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100-40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40-15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15-10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结深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(um)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2-1.2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1.2-0.5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0.5-.02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0.2-.01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芯片面积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(mm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2)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&lt;10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10-25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25-50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50-100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被加工硅片直径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(mm)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50-75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100-125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150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100000"/>
                        <a:buFont typeface="隶书" panose="02010509060101010101" pitchFamily="49" charset="-12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2" charset="-122"/>
                        </a:rPr>
                        <a:t>&gt;150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873" name="Line 59"/>
          <p:cNvSpPr/>
          <p:nvPr/>
        </p:nvSpPr>
        <p:spPr>
          <a:xfrm>
            <a:off x="1176338" y="1311275"/>
            <a:ext cx="2905125" cy="1127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34874" name="Rectangle 78"/>
          <p:cNvSpPr/>
          <p:nvPr/>
        </p:nvSpPr>
        <p:spPr>
          <a:xfrm>
            <a:off x="1202055" y="35560"/>
            <a:ext cx="6664325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</a:rPr>
              <a:t>IC</a:t>
            </a:r>
            <a:r>
              <a:rPr lang="zh-CN" alt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在各个发展阶段的主要特征数据</a:t>
            </a:r>
          </a:p>
        </p:txBody>
      </p:sp>
    </p:spTree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31520" y="1513840"/>
          <a:ext cx="7535545" cy="4684968"/>
        </p:xfrm>
        <a:graphic>
          <a:graphicData uri="http://schemas.openxmlformats.org/drawingml/2006/table">
            <a:tbl>
              <a:tblPr/>
              <a:tblGrid>
                <a:gridCol w="5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1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7855"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课程最终成绩记载方式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百分制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855"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课程最终</a:t>
                      </a:r>
                    </a:p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成绩组成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课程最终成绩</a:t>
                      </a:r>
                      <a:r>
                        <a:rPr lang="zh-CN" altLang="en-US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= </a:t>
                      </a: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平时</a:t>
                      </a:r>
                      <a:r>
                        <a:rPr 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成绩</a:t>
                      </a: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1"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r>
                        <a:rPr lang="en-US" alt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0%</a:t>
                      </a: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r>
                        <a:rPr lang="en-US" alt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期末考试（</a:t>
                      </a:r>
                      <a:r>
                        <a:rPr lang="en-US" altLang="zh-CN" sz="1800" b="1">
                          <a:latin typeface="Times New Roman" panose="02020603050405020304"/>
                          <a:ea typeface="Times New Roman" panose="02020603050405020304"/>
                        </a:rPr>
                        <a:t>7</a:t>
                      </a:r>
                      <a:r>
                        <a:rPr lang="en-US" alt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0%</a:t>
                      </a: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245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平时</a:t>
                      </a:r>
                    </a:p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成绩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36195" marR="36195" marT="0" marB="0" anchor="ctr">
                    <a:lnL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1"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r>
                        <a:rPr lang="en-US" alt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800" b="1">
                        <a:solidFill>
                          <a:srgbClr val="FF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71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考核内容及方式</a:t>
                      </a:r>
                    </a:p>
                  </a:txBody>
                  <a:tcPr marL="36195" marR="36195" marT="0" marB="0" anchor="ctr">
                    <a:lnL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主要考核对课程知识点、课外学习要求的完成、复习、理解和掌握程度。主要形式是</a:t>
                      </a:r>
                      <a:r>
                        <a:rPr 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课堂表现和课后作业，</a:t>
                      </a: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对平时学习情况进行考核。最终成绩通过</a:t>
                      </a:r>
                      <a:r>
                        <a:rPr 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课后作业和课堂表现共同</a:t>
                      </a: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确定。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10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期末考试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1">
                          <a:latin typeface="Times New Roman" panose="02020603050405020304"/>
                          <a:ea typeface="Times New Roman" panose="02020603050405020304"/>
                        </a:rPr>
                        <a:t>7</a:t>
                      </a:r>
                      <a:r>
                        <a:rPr lang="en-US" alt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0%</a:t>
                      </a:r>
                      <a:endParaRPr lang="en-US" altLang="zh-CN" sz="1800" b="1">
                        <a:solidFill>
                          <a:srgbClr val="FF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8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考核内容及方式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just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主要考核对</a:t>
                      </a:r>
                      <a:r>
                        <a:rPr 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学生对知识点的掌握程度，</a:t>
                      </a: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以及解决问题的能力。考试</a:t>
                      </a:r>
                      <a:r>
                        <a:rPr 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形式为闭卷考试，主要题型是简答题、</a:t>
                      </a: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综合</a:t>
                      </a:r>
                      <a:r>
                        <a:rPr lang="zh-CN" sz="18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分析题</a:t>
                      </a: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题型。</a:t>
                      </a:r>
                      <a:endParaRPr lang="zh-CN" sz="18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245"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考核方式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考试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是否设置补考</a:t>
                      </a:r>
                    </a:p>
                  </a:txBody>
                  <a:tcPr marL="36195" marR="36195" marT="0" marB="0" anchor="ctr">
                    <a:lnL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 marL="36195" marR="36195" marT="0" marB="0" anchor="ctr">
                    <a:lnL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362" name="内容占位符 2"/>
          <p:cNvSpPr>
            <a:spLocks noGrp="1"/>
          </p:cNvSpPr>
          <p:nvPr/>
        </p:nvSpPr>
        <p:spPr>
          <a:xfrm>
            <a:off x="439420" y="895350"/>
            <a:ext cx="8266430" cy="39243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 i="0" u="non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25000"/>
              </a:spcBef>
              <a:buClr>
                <a:schemeClr val="tx1"/>
              </a:buClr>
              <a:buNone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考核方式：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理论（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56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学时）</a:t>
            </a:r>
            <a:endParaRPr lang="zh-CN" altLang="en-US" sz="2800" b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72" name="AutoShape 60"/>
          <p:cNvSpPr/>
          <p:nvPr/>
        </p:nvSpPr>
        <p:spPr>
          <a:xfrm>
            <a:off x="3232150" y="2014538"/>
            <a:ext cx="576263" cy="215900"/>
          </a:xfrm>
          <a:prstGeom prst="rightArrow">
            <a:avLst>
              <a:gd name="adj1" fmla="val 50000"/>
              <a:gd name="adj2" fmla="val 6671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94973" name="AutoShape 61"/>
          <p:cNvSpPr/>
          <p:nvPr/>
        </p:nvSpPr>
        <p:spPr>
          <a:xfrm>
            <a:off x="1454150" y="2014538"/>
            <a:ext cx="576263" cy="215900"/>
          </a:xfrm>
          <a:prstGeom prst="rightArrow">
            <a:avLst>
              <a:gd name="adj1" fmla="val 50000"/>
              <a:gd name="adj2" fmla="val 6671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94974" name="AutoShape 62"/>
          <p:cNvSpPr/>
          <p:nvPr/>
        </p:nvSpPr>
        <p:spPr>
          <a:xfrm>
            <a:off x="4943475" y="2014538"/>
            <a:ext cx="576263" cy="215900"/>
          </a:xfrm>
          <a:prstGeom prst="rightArrow">
            <a:avLst>
              <a:gd name="adj1" fmla="val 50000"/>
              <a:gd name="adj2" fmla="val 6671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94975" name="AutoShape 63"/>
          <p:cNvSpPr/>
          <p:nvPr/>
        </p:nvSpPr>
        <p:spPr>
          <a:xfrm>
            <a:off x="7092950" y="2014538"/>
            <a:ext cx="576263" cy="215900"/>
          </a:xfrm>
          <a:prstGeom prst="rightArrow">
            <a:avLst>
              <a:gd name="adj1" fmla="val 50000"/>
              <a:gd name="adj2" fmla="val 6671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94979" name="Rectangle 67"/>
          <p:cNvSpPr/>
          <p:nvPr/>
        </p:nvSpPr>
        <p:spPr>
          <a:xfrm>
            <a:off x="519113" y="1862138"/>
            <a:ext cx="914400" cy="533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latin typeface="Verdana" panose="020B0604030504040204" charset="0"/>
                <a:ea typeface="仿宋_GB2312" pitchFamily="49" charset="-122"/>
              </a:rPr>
              <a:t>微米 </a:t>
            </a:r>
          </a:p>
        </p:txBody>
      </p:sp>
      <p:sp>
        <p:nvSpPr>
          <p:cNvPr id="294980" name="Rectangle 68"/>
          <p:cNvSpPr/>
          <p:nvPr/>
        </p:nvSpPr>
        <p:spPr>
          <a:xfrm>
            <a:off x="2163763" y="1862138"/>
            <a:ext cx="914400" cy="533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latin typeface="Verdana" panose="020B0604030504040204" charset="0"/>
                <a:ea typeface="仿宋_GB2312" pitchFamily="49" charset="-122"/>
              </a:rPr>
              <a:t> 亚微米 </a:t>
            </a:r>
          </a:p>
        </p:txBody>
      </p:sp>
      <p:sp>
        <p:nvSpPr>
          <p:cNvPr id="294981" name="Rectangle 69"/>
          <p:cNvSpPr/>
          <p:nvPr/>
        </p:nvSpPr>
        <p:spPr>
          <a:xfrm>
            <a:off x="3975100" y="1862138"/>
            <a:ext cx="914400" cy="533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latin typeface="Verdana" panose="020B0604030504040204" charset="0"/>
                <a:ea typeface="仿宋_GB2312" pitchFamily="49" charset="-122"/>
              </a:rPr>
              <a:t>深微米 </a:t>
            </a:r>
          </a:p>
        </p:txBody>
      </p:sp>
      <p:sp>
        <p:nvSpPr>
          <p:cNvPr id="294982" name="Rectangle 70"/>
          <p:cNvSpPr/>
          <p:nvPr/>
        </p:nvSpPr>
        <p:spPr>
          <a:xfrm>
            <a:off x="5797550" y="1862138"/>
            <a:ext cx="1258888" cy="533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latin typeface="Verdana" panose="020B0604030504040204" charset="0"/>
                <a:ea typeface="仿宋_GB2312" pitchFamily="49" charset="-122"/>
              </a:rPr>
              <a:t>超深微米 </a:t>
            </a:r>
          </a:p>
        </p:txBody>
      </p:sp>
      <p:sp>
        <p:nvSpPr>
          <p:cNvPr id="294983" name="Rectangle 71"/>
          <p:cNvSpPr/>
          <p:nvPr/>
        </p:nvSpPr>
        <p:spPr>
          <a:xfrm>
            <a:off x="7702550" y="1862138"/>
            <a:ext cx="914400" cy="533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latin typeface="Verdana" panose="020B0604030504040204" charset="0"/>
                <a:ea typeface="仿宋_GB2312" pitchFamily="49" charset="-122"/>
              </a:rPr>
              <a:t>纳米  </a:t>
            </a:r>
          </a:p>
        </p:txBody>
      </p:sp>
      <p:sp>
        <p:nvSpPr>
          <p:cNvPr id="35850" name="Rectangle 72"/>
          <p:cNvSpPr/>
          <p:nvPr/>
        </p:nvSpPr>
        <p:spPr>
          <a:xfrm>
            <a:off x="292100" y="1006475"/>
            <a:ext cx="6696075" cy="63658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eaLnBrk="0" hangingPunct="0"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集成电路的发展趋势：</a:t>
            </a:r>
          </a:p>
        </p:txBody>
      </p:sp>
      <p:sp>
        <p:nvSpPr>
          <p:cNvPr id="294987" name="Rectangle 75"/>
          <p:cNvSpPr/>
          <p:nvPr/>
        </p:nvSpPr>
        <p:spPr>
          <a:xfrm>
            <a:off x="717550" y="3251200"/>
            <a:ext cx="7777163" cy="63658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algn="ctr" eaLnBrk="0" hangingPunct="0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能否在</a:t>
            </a:r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CPU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内部集成更多的功能电路呢？</a:t>
            </a:r>
          </a:p>
        </p:txBody>
      </p:sp>
      <p:sp>
        <p:nvSpPr>
          <p:cNvPr id="294988" name="Rectangle 76"/>
          <p:cNvSpPr/>
          <p:nvPr/>
        </p:nvSpPr>
        <p:spPr>
          <a:xfrm>
            <a:off x="479425" y="4492625"/>
            <a:ext cx="7777163" cy="12954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algn="ctr" eaLnBrk="0" hangingPunct="0">
              <a:buFont typeface="Arial" panose="020B0604020202020204" pitchFamily="34" charset="0"/>
            </a:pPr>
            <a:r>
              <a:rPr lang="en-US" altLang="zh-CN" sz="6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SOC</a:t>
            </a:r>
            <a:r>
              <a:rPr lang="zh-CN" altLang="en-US" sz="6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系统</a:t>
            </a:r>
          </a:p>
        </p:txBody>
      </p:sp>
      <p:sp>
        <p:nvSpPr>
          <p:cNvPr id="294989" name="AutoShape 77"/>
          <p:cNvSpPr/>
          <p:nvPr/>
        </p:nvSpPr>
        <p:spPr>
          <a:xfrm>
            <a:off x="4006850" y="4102100"/>
            <a:ext cx="431800" cy="720725"/>
          </a:xfrm>
          <a:prstGeom prst="downArrow">
            <a:avLst>
              <a:gd name="adj1" fmla="val 50000"/>
              <a:gd name="adj2" fmla="val 41720"/>
            </a:avLst>
          </a:prstGeom>
          <a:solidFill>
            <a:srgbClr val="99CC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000" tIns="46800" rIns="90000" bIns="46800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94990" name="Rectangle 78"/>
          <p:cNvSpPr/>
          <p:nvPr/>
        </p:nvSpPr>
        <p:spPr>
          <a:xfrm>
            <a:off x="417513" y="2505075"/>
            <a:ext cx="8294687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</a:rPr>
              <a:t>(0.8</a:t>
            </a:r>
            <a:r>
              <a:rPr lang="zh-CN" altLang="en-US" sz="1600" b="1" dirty="0">
                <a:latin typeface="Times New Roman" panose="02020603050405020304" pitchFamily="18" charset="0"/>
              </a:rPr>
              <a:t>－</a:t>
            </a:r>
            <a:r>
              <a:rPr lang="en-US" altLang="zh-CN" sz="1600" b="1">
                <a:latin typeface="Times New Roman" panose="02020603050405020304" pitchFamily="18" charset="0"/>
              </a:rPr>
              <a:t>0.35μm</a:t>
            </a:r>
            <a:r>
              <a:rPr lang="zh-CN" altLang="en-US" sz="1600" b="1" dirty="0">
                <a:latin typeface="Times New Roman" panose="02020603050405020304" pitchFamily="18" charset="0"/>
              </a:rPr>
              <a:t>称为</a:t>
            </a:r>
            <a:r>
              <a:rPr lang="zh-CN" altLang="en-US" sz="16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亚微米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>
                <a:latin typeface="Times New Roman" panose="02020603050405020304" pitchFamily="18" charset="0"/>
              </a:rPr>
              <a:t>0.25μm</a:t>
            </a:r>
            <a:r>
              <a:rPr lang="zh-CN" altLang="en-US" sz="1600" b="1" dirty="0">
                <a:latin typeface="Times New Roman" panose="02020603050405020304" pitchFamily="18" charset="0"/>
              </a:rPr>
              <a:t>及其以下称为</a:t>
            </a:r>
            <a:r>
              <a:rPr lang="zh-CN" altLang="en-US" sz="16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深亚微米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>
                <a:latin typeface="Times New Roman" panose="02020603050405020304" pitchFamily="18" charset="0"/>
              </a:rPr>
              <a:t>0.05μm</a:t>
            </a:r>
            <a:r>
              <a:rPr lang="zh-CN" altLang="en-US" sz="1600" b="1" dirty="0">
                <a:latin typeface="Times New Roman" panose="02020603050405020304" pitchFamily="18" charset="0"/>
              </a:rPr>
              <a:t>及其以下称为</a:t>
            </a:r>
            <a:r>
              <a:rPr lang="zh-CN" altLang="en-US" sz="16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纳米级</a:t>
            </a:r>
            <a:r>
              <a:rPr lang="en-US" altLang="zh-CN" sz="1600" b="1"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4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4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4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4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4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4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4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4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4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4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4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4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4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4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4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4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4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4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4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4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4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4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4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4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4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4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4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4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4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4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4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4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4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4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4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4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4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94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94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72" grpId="0" animBg="1"/>
      <p:bldP spid="294973" grpId="0" animBg="1"/>
      <p:bldP spid="294974" grpId="0" animBg="1"/>
      <p:bldP spid="294975" grpId="0" animBg="1"/>
      <p:bldP spid="294979" grpId="0" animBg="1"/>
      <p:bldP spid="294980" grpId="0" animBg="1"/>
      <p:bldP spid="294981" grpId="0" animBg="1"/>
      <p:bldP spid="294982" grpId="0" animBg="1"/>
      <p:bldP spid="294983" grpId="0" animBg="1"/>
      <p:bldP spid="294987" grpId="0"/>
      <p:bldP spid="294988" grpId="0"/>
      <p:bldP spid="294989" grpId="0" animBg="1"/>
      <p:bldP spid="29499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/>
          <p:nvPr/>
        </p:nvSpPr>
        <p:spPr>
          <a:xfrm>
            <a:off x="444183" y="753110"/>
            <a:ext cx="6696075" cy="63658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eaLnBrk="0" hangingPunct="0">
              <a:buFont typeface="Arial" panose="020B0604020202020204" pitchFamily="34" charset="0"/>
            </a:pP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SOC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的定义：</a:t>
            </a:r>
          </a:p>
        </p:txBody>
      </p:sp>
      <p:sp>
        <p:nvSpPr>
          <p:cNvPr id="36866" name="Rectangle 3"/>
          <p:cNvSpPr/>
          <p:nvPr/>
        </p:nvSpPr>
        <p:spPr>
          <a:xfrm>
            <a:off x="300355" y="1510348"/>
            <a:ext cx="8351838" cy="272097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           把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中央处理器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ea typeface="仿宋_GB2312" pitchFamily="49" charset="-122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）、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嵌入式存储器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ea typeface="仿宋_GB2312" pitchFamily="49" charset="-122"/>
              </a:rPr>
              <a:t>Embedded memory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）、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数字信号处理器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ea typeface="仿宋_GB2312" pitchFamily="49" charset="-122"/>
              </a:rPr>
              <a:t>DSP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）、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数字功能模块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ea typeface="仿宋_GB2312" pitchFamily="49" charset="-122"/>
              </a:rPr>
              <a:t>Digital function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）、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模拟功能模块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ea typeface="仿宋_GB2312" pitchFamily="49" charset="-122"/>
              </a:rPr>
              <a:t>Analog function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）、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模拟数字转换器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ea typeface="仿宋_GB2312" pitchFamily="49" charset="-122"/>
              </a:rPr>
              <a:t>ADC, DAC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）以及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各种外围配置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ea typeface="仿宋_GB2312" pitchFamily="49" charset="-122"/>
              </a:rPr>
              <a:t>USB, MPEG,…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）等电路设计在同一个芯片中，这就是所谓的</a:t>
            </a:r>
            <a:r>
              <a:rPr lang="en-US" altLang="zh-CN" sz="2400" b="1" err="1">
                <a:latin typeface="Times New Roman" panose="02020603050405020304" pitchFamily="18" charset="0"/>
                <a:ea typeface="仿宋_GB2312" pitchFamily="49" charset="-122"/>
              </a:rPr>
              <a:t>SoC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itchFamily="49" charset="-122"/>
              </a:rPr>
              <a:t>（片上系统）技术。</a:t>
            </a:r>
          </a:p>
        </p:txBody>
      </p:sp>
    </p:spTree>
  </p:cSld>
  <p:clrMapOvr>
    <a:masterClrMapping/>
  </p:clrMapOvr>
  <p:transition spd="med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19" name="Object 3"/>
          <p:cNvGraphicFramePr/>
          <p:nvPr/>
        </p:nvGraphicFramePr>
        <p:xfrm>
          <a:off x="5012055" y="648335"/>
          <a:ext cx="2455545" cy="245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r:id="rId4" imgW="2613660" imgH="2590800" progId="PBrush">
                  <p:embed/>
                </p:oleObj>
              </mc:Choice>
              <mc:Fallback>
                <p:oleObj r:id="rId4" imgW="2613660" imgH="2590800" progId="PBrush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12055" y="648335"/>
                        <a:ext cx="2455545" cy="2453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2"/>
          <p:cNvSpPr txBox="1"/>
          <p:nvPr/>
        </p:nvSpPr>
        <p:spPr>
          <a:xfrm>
            <a:off x="7662863" y="3648075"/>
            <a:ext cx="4178300" cy="22955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0" hangingPunct="0">
              <a:lnSpc>
                <a:spcPct val="85000"/>
              </a:lnSpc>
            </a:pPr>
            <a:endParaRPr lang="zh-TW" altLang="en-US" sz="1400" dirty="0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381000" y="0"/>
            <a:ext cx="853440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 w="6350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系统级芯片 </a:t>
            </a:r>
            <a:r>
              <a:rPr kumimoji="0" lang="en-US" altLang="zh-CN" b="1" i="0" u="none" strike="noStrike" kern="1200" cap="none" spc="0" normalizeH="0" baseline="0" noProof="0" dirty="0">
                <a:ln w="6350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(</a:t>
            </a:r>
            <a:r>
              <a:rPr kumimoji="0" lang="en-US" altLang="zh-TW" b="1" i="0" u="none" strike="noStrike" kern="1200" cap="none" spc="0" normalizeH="0" baseline="0" noProof="0" dirty="0">
                <a:ln w="6350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SOC) </a:t>
            </a:r>
            <a:r>
              <a:rPr kumimoji="0" lang="zh-CN" altLang="en-US" b="1" i="0" u="none" strike="noStrike" kern="1200" cap="none" spc="0" normalizeH="0" baseline="0" noProof="0" dirty="0">
                <a:ln w="6350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技术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899160" y="2872105"/>
            <a:ext cx="7751445" cy="3525068"/>
            <a:chOff x="96" y="960"/>
            <a:chExt cx="4860" cy="2835"/>
          </a:xfrm>
        </p:grpSpPr>
        <p:sp>
          <p:nvSpPr>
            <p:cNvPr id="2058" name="Oval 6"/>
            <p:cNvSpPr/>
            <p:nvPr/>
          </p:nvSpPr>
          <p:spPr>
            <a:xfrm rot="1799459">
              <a:off x="855" y="1525"/>
              <a:ext cx="2459" cy="1166"/>
            </a:xfrm>
            <a:prstGeom prst="ellipse">
              <a:avLst/>
            </a:prstGeom>
            <a:gradFill rotWithShape="1">
              <a:gsLst>
                <a:gs pos="0">
                  <a:srgbClr val="328E7C"/>
                </a:gs>
                <a:gs pos="100000">
                  <a:srgbClr val="D7FBF5">
                    <a:alpha val="0"/>
                  </a:srgbClr>
                </a:gs>
              </a:gsLst>
              <a:lin ang="2700000" scaled="1"/>
              <a:tileRect/>
            </a:gradFill>
            <a:ln w="9525" cap="flat" cmpd="sng">
              <a:solidFill>
                <a:srgbClr val="2D6D64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59" name="Oval 7"/>
            <p:cNvSpPr/>
            <p:nvPr/>
          </p:nvSpPr>
          <p:spPr>
            <a:xfrm rot="-1057767">
              <a:off x="2187" y="1388"/>
              <a:ext cx="2476" cy="1163"/>
            </a:xfrm>
            <a:prstGeom prst="ellipse">
              <a:avLst/>
            </a:prstGeom>
            <a:gradFill rotWithShape="1">
              <a:gsLst>
                <a:gs pos="0">
                  <a:srgbClr val="F7EDB7">
                    <a:alpha val="0"/>
                  </a:srgbClr>
                </a:gs>
                <a:gs pos="100000">
                  <a:srgbClr val="C6AF5C"/>
                </a:gs>
              </a:gsLst>
              <a:lin ang="18900000" scaled="1"/>
              <a:tileRect/>
            </a:gradFill>
            <a:ln w="9525" cap="flat" cmpd="sng">
              <a:solidFill>
                <a:srgbClr val="836A4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60" name="Oval 8"/>
            <p:cNvSpPr/>
            <p:nvPr/>
          </p:nvSpPr>
          <p:spPr>
            <a:xfrm rot="-1413469">
              <a:off x="676" y="2248"/>
              <a:ext cx="2625" cy="1176"/>
            </a:xfrm>
            <a:prstGeom prst="ellipse">
              <a:avLst/>
            </a:prstGeom>
            <a:gradFill rotWithShape="1">
              <a:gsLst>
                <a:gs pos="0">
                  <a:srgbClr val="80C866"/>
                </a:gs>
                <a:gs pos="100000">
                  <a:srgbClr val="DAF9CB">
                    <a:alpha val="0"/>
                  </a:srgbClr>
                </a:gs>
              </a:gsLst>
              <a:lin ang="18900000" scaled="1"/>
              <a:tileRect/>
            </a:gradFill>
            <a:ln w="9525" cap="flat" cmpd="sng">
              <a:solidFill>
                <a:srgbClr val="3F8D66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61" name="Oval 9"/>
            <p:cNvSpPr/>
            <p:nvPr/>
          </p:nvSpPr>
          <p:spPr>
            <a:xfrm rot="1373883">
              <a:off x="1903" y="2249"/>
              <a:ext cx="2673" cy="1044"/>
            </a:xfrm>
            <a:prstGeom prst="ellipse">
              <a:avLst/>
            </a:prstGeom>
            <a:gradFill rotWithShape="1">
              <a:gsLst>
                <a:gs pos="0">
                  <a:srgbClr val="CEEBFA">
                    <a:alpha val="0"/>
                  </a:srgbClr>
                </a:gs>
                <a:gs pos="100000">
                  <a:srgbClr val="A3B5DD"/>
                </a:gs>
              </a:gsLst>
              <a:lin ang="2700000" scaled="1"/>
              <a:tileRect/>
            </a:gradFill>
            <a:ln w="9525" cap="flat" cmpd="sng">
              <a:solidFill>
                <a:srgbClr val="534AC4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62" name="Text Box 11"/>
            <p:cNvSpPr txBox="1"/>
            <p:nvPr/>
          </p:nvSpPr>
          <p:spPr>
            <a:xfrm>
              <a:off x="1171" y="1513"/>
              <a:ext cx="1399" cy="76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de-DE" sz="2400" b="1" dirty="0">
                  <a:latin typeface="Arial" panose="020B0604020202020204" pitchFamily="34" charset="0"/>
                </a:rPr>
                <a:t>系统知识</a:t>
              </a:r>
              <a:r>
                <a:rPr lang="zh-CN" altLang="de-DE" b="1" dirty="0">
                  <a:latin typeface="Arial" panose="020B0604020202020204" pitchFamily="34" charset="0"/>
                </a:rPr>
                <a:t> </a:t>
              </a:r>
              <a:br>
                <a:rPr lang="zh-CN" altLang="de-DE" b="1" dirty="0">
                  <a:latin typeface="Arial" panose="020B0604020202020204" pitchFamily="34" charset="0"/>
                </a:rPr>
              </a:br>
              <a:r>
                <a:rPr lang="zh-CN" altLang="de-DE" sz="2400" b="1" dirty="0">
                  <a:latin typeface="Arial" panose="020B0604020202020204" pitchFamily="34" charset="0"/>
                </a:rPr>
                <a:t>(硬件与软件)</a:t>
              </a:r>
              <a:endParaRPr lang="zh-TW" altLang="en-US" sz="2400" b="1" dirty="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2063" name="Text Box 12"/>
            <p:cNvSpPr txBox="1"/>
            <p:nvPr/>
          </p:nvSpPr>
          <p:spPr>
            <a:xfrm>
              <a:off x="2863" y="1512"/>
              <a:ext cx="1526" cy="66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b="1" dirty="0">
                  <a:latin typeface="Arial" panose="020B0604020202020204" pitchFamily="34" charset="0"/>
                </a:rPr>
                <a:t>电路设计知识</a:t>
              </a:r>
              <a:r>
                <a:rPr lang="zh-TW" altLang="en-US" sz="2400" b="1" dirty="0">
                  <a:latin typeface="Arial" panose="020B0604020202020204" pitchFamily="34" charset="0"/>
                  <a:ea typeface="PMingLiU" pitchFamily="18" charset="-120"/>
                </a:rPr>
                <a:t> </a:t>
              </a:r>
              <a:br>
                <a:rPr lang="zh-TW" altLang="en-US" sz="2400" b="1" dirty="0">
                  <a:latin typeface="Arial" panose="020B0604020202020204" pitchFamily="34" charset="0"/>
                  <a:ea typeface="PMingLiU" pitchFamily="18" charset="-120"/>
                </a:rPr>
              </a:br>
              <a:r>
                <a:rPr lang="zh-TW" altLang="en-US" sz="2400" b="1" dirty="0">
                  <a:latin typeface="Arial" panose="020B0604020202020204" pitchFamily="34" charset="0"/>
                  <a:ea typeface="PMingLiU" pitchFamily="18" charset="-120"/>
                </a:rPr>
                <a:t>(</a:t>
              </a:r>
              <a:r>
                <a:rPr lang="en-US" altLang="zh-TW" sz="2400" b="1" dirty="0">
                  <a:latin typeface="Arial" panose="020B0604020202020204" pitchFamily="34" charset="0"/>
                  <a:ea typeface="PMingLiU" pitchFamily="18" charset="-120"/>
                </a:rPr>
                <a:t>DAC</a:t>
              </a:r>
              <a:r>
                <a:rPr lang="zh-CN" altLang="en-US" sz="2400" b="1" dirty="0">
                  <a:latin typeface="Arial" panose="020B0604020202020204" pitchFamily="34" charset="0"/>
                </a:rPr>
                <a:t>、</a:t>
              </a:r>
              <a:r>
                <a:rPr lang="en-US" altLang="zh-TW" sz="2400" b="1" dirty="0">
                  <a:latin typeface="Arial" panose="020B0604020202020204" pitchFamily="34" charset="0"/>
                  <a:ea typeface="PMingLiU" pitchFamily="18" charset="-120"/>
                </a:rPr>
                <a:t>ADC </a:t>
              </a:r>
              <a:r>
                <a:rPr lang="zh-CN" altLang="en-US" sz="2400" b="1" dirty="0">
                  <a:latin typeface="Arial" panose="020B0604020202020204" pitchFamily="34" charset="0"/>
                </a:rPr>
                <a:t>等</a:t>
              </a:r>
              <a:r>
                <a:rPr lang="zh-TW" altLang="en-US" sz="2400" b="1" dirty="0">
                  <a:latin typeface="Arial" panose="020B0604020202020204" pitchFamily="34" charset="0"/>
                  <a:ea typeface="PMingLiU" pitchFamily="18" charset="-120"/>
                </a:rPr>
                <a:t>)</a:t>
              </a:r>
            </a:p>
          </p:txBody>
        </p:sp>
        <p:sp>
          <p:nvSpPr>
            <p:cNvPr id="2064" name="Text Box 13"/>
            <p:cNvSpPr txBox="1"/>
            <p:nvPr/>
          </p:nvSpPr>
          <p:spPr>
            <a:xfrm>
              <a:off x="812" y="2831"/>
              <a:ext cx="1863" cy="9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b="1" dirty="0">
                  <a:latin typeface="Arial" panose="020B0604020202020204" pitchFamily="34" charset="0"/>
                </a:rPr>
                <a:t>制造工艺知识</a:t>
              </a:r>
              <a:br>
                <a:rPr lang="en-US" altLang="zh-TW" sz="2400" b="1" dirty="0">
                  <a:latin typeface="Arial" panose="020B0604020202020204" pitchFamily="34" charset="0"/>
                  <a:ea typeface="PMingLiU" pitchFamily="18" charset="-120"/>
                </a:rPr>
              </a:br>
              <a:r>
                <a:rPr lang="en-US" altLang="zh-TW" sz="2400" b="1" dirty="0">
                  <a:latin typeface="Arial" panose="020B0604020202020204" pitchFamily="34" charset="0"/>
                  <a:ea typeface="PMingLiU" pitchFamily="18" charset="-120"/>
                </a:rPr>
                <a:t>(90nm, 65nm, 45nm)</a:t>
              </a:r>
              <a:endParaRPr lang="zh-TW" altLang="en-US" sz="2400" b="1" dirty="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2065" name="Text Box 14"/>
            <p:cNvSpPr txBox="1"/>
            <p:nvPr/>
          </p:nvSpPr>
          <p:spPr>
            <a:xfrm>
              <a:off x="2798" y="2921"/>
              <a:ext cx="1479" cy="66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b="1" dirty="0">
                  <a:latin typeface="Arial" panose="020B0604020202020204" pitchFamily="34" charset="0"/>
                </a:rPr>
                <a:t>晶圆工艺知识</a:t>
              </a:r>
              <a:br>
                <a:rPr lang="zh-TW" altLang="en-US" sz="2400" b="1" dirty="0">
                  <a:latin typeface="Arial" panose="020B0604020202020204" pitchFamily="34" charset="0"/>
                  <a:ea typeface="PMingLiU" pitchFamily="18" charset="-120"/>
                </a:rPr>
              </a:br>
              <a:r>
                <a:rPr lang="zh-TW" altLang="en-US" sz="2400" b="1" dirty="0">
                  <a:latin typeface="Arial" panose="020B0604020202020204" pitchFamily="34" charset="0"/>
                  <a:ea typeface="PMingLiU" pitchFamily="18" charset="-120"/>
                </a:rPr>
                <a:t>(300</a:t>
              </a:r>
              <a:r>
                <a:rPr lang="en-US" altLang="zh-TW" sz="2400" b="1" dirty="0">
                  <a:latin typeface="Arial" panose="020B0604020202020204" pitchFamily="34" charset="0"/>
                  <a:ea typeface="PMingLiU" pitchFamily="18" charset="-120"/>
                </a:rPr>
                <a:t>mm </a:t>
              </a:r>
              <a:r>
                <a:rPr lang="zh-CN" altLang="en-US" sz="2400" b="1" dirty="0">
                  <a:latin typeface="Arial" panose="020B0604020202020204" pitchFamily="34" charset="0"/>
                </a:rPr>
                <a:t>晶圆</a:t>
              </a:r>
              <a:r>
                <a:rPr lang="zh-TW" altLang="en-US" sz="2400" b="1" dirty="0">
                  <a:latin typeface="Arial" panose="020B0604020202020204" pitchFamily="34" charset="0"/>
                  <a:ea typeface="PMingLiU" pitchFamily="18" charset="-120"/>
                </a:rPr>
                <a:t>)</a:t>
              </a:r>
            </a:p>
          </p:txBody>
        </p:sp>
        <p:grpSp>
          <p:nvGrpSpPr>
            <p:cNvPr id="2066" name="Group 15"/>
            <p:cNvGrpSpPr/>
            <p:nvPr/>
          </p:nvGrpSpPr>
          <p:grpSpPr>
            <a:xfrm>
              <a:off x="96" y="960"/>
              <a:ext cx="1336" cy="846"/>
              <a:chOff x="62" y="779"/>
              <a:chExt cx="1336" cy="846"/>
            </a:xfrm>
          </p:grpSpPr>
          <p:sp>
            <p:nvSpPr>
              <p:cNvPr id="2071" name="Rectangle 16"/>
              <p:cNvSpPr/>
              <p:nvPr/>
            </p:nvSpPr>
            <p:spPr>
              <a:xfrm>
                <a:off x="72" y="779"/>
                <a:ext cx="1326" cy="846"/>
              </a:xfrm>
              <a:prstGeom prst="rect">
                <a:avLst/>
              </a:prstGeom>
              <a:gradFill rotWithShape="1">
                <a:gsLst>
                  <a:gs pos="0">
                    <a:srgbClr val="65BC46"/>
                  </a:gs>
                  <a:gs pos="50000">
                    <a:srgbClr val="CCF7B7"/>
                  </a:gs>
                  <a:gs pos="100000">
                    <a:srgbClr val="65BC46"/>
                  </a:gs>
                </a:gsLst>
                <a:lin ang="2700000" scaled="1"/>
                <a:tileRect/>
              </a:gra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72" name="Line 17"/>
              <p:cNvSpPr/>
              <p:nvPr/>
            </p:nvSpPr>
            <p:spPr>
              <a:xfrm>
                <a:off x="141" y="1204"/>
                <a:ext cx="223" cy="0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73" name="AutoShape 18"/>
              <p:cNvSpPr/>
              <p:nvPr/>
            </p:nvSpPr>
            <p:spPr>
              <a:xfrm rot="5400000">
                <a:off x="188" y="1162"/>
                <a:ext cx="108" cy="83"/>
              </a:xfrm>
              <a:prstGeom prst="triangle">
                <a:avLst>
                  <a:gd name="adj" fmla="val 50000"/>
                </a:avLst>
              </a:prstGeom>
              <a:solidFill>
                <a:srgbClr val="379D8A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74" name="Line 19"/>
              <p:cNvSpPr/>
              <p:nvPr/>
            </p:nvSpPr>
            <p:spPr>
              <a:xfrm>
                <a:off x="367" y="1108"/>
                <a:ext cx="0" cy="197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75" name="Line 20"/>
              <p:cNvSpPr/>
              <p:nvPr/>
            </p:nvSpPr>
            <p:spPr>
              <a:xfrm>
                <a:off x="364" y="1109"/>
                <a:ext cx="146" cy="0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076" name="Line 21"/>
              <p:cNvSpPr/>
              <p:nvPr/>
            </p:nvSpPr>
            <p:spPr>
              <a:xfrm>
                <a:off x="364" y="1304"/>
                <a:ext cx="146" cy="0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077" name="Line 22"/>
              <p:cNvSpPr/>
              <p:nvPr/>
            </p:nvSpPr>
            <p:spPr>
              <a:xfrm>
                <a:off x="837" y="1113"/>
                <a:ext cx="272" cy="0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78" name="Line 23"/>
              <p:cNvSpPr/>
              <p:nvPr/>
            </p:nvSpPr>
            <p:spPr>
              <a:xfrm>
                <a:off x="825" y="1305"/>
                <a:ext cx="312" cy="0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79" name="Rectangle 24"/>
              <p:cNvSpPr/>
              <p:nvPr/>
            </p:nvSpPr>
            <p:spPr>
              <a:xfrm>
                <a:off x="783" y="1261"/>
                <a:ext cx="133" cy="88"/>
              </a:xfrm>
              <a:prstGeom prst="rect">
                <a:avLst/>
              </a:prstGeom>
              <a:solidFill>
                <a:srgbClr val="379D8A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80" name="Rectangle 25"/>
              <p:cNvSpPr/>
              <p:nvPr/>
            </p:nvSpPr>
            <p:spPr>
              <a:xfrm>
                <a:off x="786" y="1066"/>
                <a:ext cx="127" cy="89"/>
              </a:xfrm>
              <a:prstGeom prst="rect">
                <a:avLst/>
              </a:prstGeom>
              <a:solidFill>
                <a:srgbClr val="379D8A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81" name="Line 26"/>
              <p:cNvSpPr/>
              <p:nvPr/>
            </p:nvSpPr>
            <p:spPr>
              <a:xfrm>
                <a:off x="1192" y="1210"/>
                <a:ext cx="64" cy="0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082" name="Text Box 27"/>
              <p:cNvSpPr txBox="1"/>
              <p:nvPr/>
            </p:nvSpPr>
            <p:spPr>
              <a:xfrm>
                <a:off x="718" y="1058"/>
                <a:ext cx="274" cy="135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TW" sz="500" dirty="0">
                    <a:latin typeface="Arial Narrow" panose="020B0606020202030204" pitchFamily="34" charset="0"/>
                    <a:ea typeface="PMingLiU" pitchFamily="18" charset="-120"/>
                  </a:rPr>
                  <a:t>A/D</a:t>
                </a:r>
              </a:p>
            </p:txBody>
          </p:sp>
          <p:sp>
            <p:nvSpPr>
              <p:cNvPr id="2083" name="Text Box 28"/>
              <p:cNvSpPr txBox="1"/>
              <p:nvPr/>
            </p:nvSpPr>
            <p:spPr>
              <a:xfrm>
                <a:off x="742" y="1250"/>
                <a:ext cx="226" cy="135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TW" sz="500" dirty="0">
                    <a:latin typeface="Arial Narrow" panose="020B0606020202030204" pitchFamily="34" charset="0"/>
                    <a:ea typeface="PMingLiU" pitchFamily="18" charset="-120"/>
                  </a:rPr>
                  <a:t>A/D</a:t>
                </a:r>
              </a:p>
            </p:txBody>
          </p:sp>
          <p:sp>
            <p:nvSpPr>
              <p:cNvPr id="2084" name="Text Box 29"/>
              <p:cNvSpPr txBox="1"/>
              <p:nvPr/>
            </p:nvSpPr>
            <p:spPr>
              <a:xfrm>
                <a:off x="62" y="779"/>
                <a:ext cx="1317" cy="185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900" b="1" dirty="0">
                    <a:latin typeface="Arial" panose="020B0604020202020204" pitchFamily="34" charset="0"/>
                  </a:rPr>
                  <a:t>数字射频处理器</a:t>
                </a:r>
                <a:endParaRPr lang="zh-TW" altLang="en-US" sz="900" b="1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85" name="Line 30"/>
              <p:cNvSpPr/>
              <p:nvPr/>
            </p:nvSpPr>
            <p:spPr>
              <a:xfrm>
                <a:off x="517" y="1110"/>
                <a:ext cx="267" cy="0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086" name="Line 31"/>
              <p:cNvSpPr/>
              <p:nvPr/>
            </p:nvSpPr>
            <p:spPr>
              <a:xfrm>
                <a:off x="515" y="1308"/>
                <a:ext cx="267" cy="0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087" name="Line 32"/>
              <p:cNvSpPr/>
              <p:nvPr/>
            </p:nvSpPr>
            <p:spPr>
              <a:xfrm>
                <a:off x="545" y="1161"/>
                <a:ext cx="0" cy="89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2088" name="Line 33"/>
              <p:cNvSpPr/>
              <p:nvPr/>
            </p:nvSpPr>
            <p:spPr>
              <a:xfrm>
                <a:off x="545" y="1202"/>
                <a:ext cx="568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89" name="Rectangle 34"/>
              <p:cNvSpPr/>
              <p:nvPr/>
            </p:nvSpPr>
            <p:spPr>
              <a:xfrm>
                <a:off x="1001" y="1067"/>
                <a:ext cx="23" cy="294"/>
              </a:xfrm>
              <a:prstGeom prst="rect">
                <a:avLst/>
              </a:prstGeom>
              <a:solidFill>
                <a:srgbClr val="379D8A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90" name="Text Box 35"/>
              <p:cNvSpPr txBox="1"/>
              <p:nvPr/>
            </p:nvSpPr>
            <p:spPr>
              <a:xfrm>
                <a:off x="745" y="1454"/>
                <a:ext cx="653" cy="168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900" b="1" dirty="0">
                    <a:latin typeface="Arial Narrow" panose="020B0606020202030204" pitchFamily="34" charset="0"/>
                  </a:rPr>
                  <a:t>数字滤波与控制</a:t>
                </a:r>
                <a:endParaRPr lang="en-US" altLang="zh-TW" sz="900" b="1" dirty="0">
                  <a:latin typeface="Arial Narrow" panose="020B0606020202030204" pitchFamily="34" charset="0"/>
                  <a:ea typeface="PMingLiU" pitchFamily="18" charset="-120"/>
                </a:endParaRPr>
              </a:p>
            </p:txBody>
          </p:sp>
          <p:sp>
            <p:nvSpPr>
              <p:cNvPr id="2091" name="Line 36"/>
              <p:cNvSpPr/>
              <p:nvPr/>
            </p:nvSpPr>
            <p:spPr>
              <a:xfrm>
                <a:off x="848" y="1161"/>
                <a:ext cx="0" cy="89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2092" name="Rectangle 37"/>
              <p:cNvSpPr/>
              <p:nvPr/>
            </p:nvSpPr>
            <p:spPr>
              <a:xfrm>
                <a:off x="452" y="1014"/>
                <a:ext cx="197" cy="145"/>
              </a:xfrm>
              <a:prstGeom prst="rect">
                <a:avLst/>
              </a:prstGeom>
              <a:solidFill>
                <a:srgbClr val="379D8A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93" name="Text Box 38"/>
              <p:cNvSpPr txBox="1"/>
              <p:nvPr/>
            </p:nvSpPr>
            <p:spPr>
              <a:xfrm>
                <a:off x="425" y="996"/>
                <a:ext cx="250" cy="22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zh-CN" altLang="en-US" sz="500" dirty="0">
                    <a:latin typeface="Arial Narrow" panose="020B0606020202030204" pitchFamily="34" charset="0"/>
                  </a:rPr>
                  <a:t>混合信号处理器</a:t>
                </a:r>
                <a:endParaRPr lang="zh-TW" altLang="en-US" sz="5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2094" name="Rectangle 39"/>
              <p:cNvSpPr/>
              <p:nvPr/>
            </p:nvSpPr>
            <p:spPr>
              <a:xfrm>
                <a:off x="1022" y="1067"/>
                <a:ext cx="165" cy="295"/>
              </a:xfrm>
              <a:prstGeom prst="rect">
                <a:avLst/>
              </a:prstGeom>
              <a:solidFill>
                <a:srgbClr val="379D8A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95" name="Text Box 40"/>
              <p:cNvSpPr txBox="1"/>
              <p:nvPr/>
            </p:nvSpPr>
            <p:spPr>
              <a:xfrm>
                <a:off x="965" y="1132"/>
                <a:ext cx="267" cy="197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500" dirty="0">
                    <a:latin typeface="Arial" panose="020B0604020202020204" pitchFamily="34" charset="0"/>
                  </a:rPr>
                  <a:t> </a:t>
                </a:r>
                <a:r>
                  <a:rPr lang="zh-CN" altLang="en-US" sz="500" dirty="0">
                    <a:latin typeface="Arial" panose="020B0604020202020204" pitchFamily="34" charset="0"/>
                  </a:rPr>
                  <a:t>数字  基带</a:t>
                </a:r>
                <a:endParaRPr lang="zh-TW" altLang="en-US" sz="5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96" name="Line 41"/>
              <p:cNvSpPr/>
              <p:nvPr/>
            </p:nvSpPr>
            <p:spPr>
              <a:xfrm flipV="1">
                <a:off x="953" y="1332"/>
                <a:ext cx="62" cy="72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097" name="Rectangle 42"/>
              <p:cNvSpPr/>
              <p:nvPr/>
            </p:nvSpPr>
            <p:spPr>
              <a:xfrm>
                <a:off x="444" y="1254"/>
                <a:ext cx="197" cy="146"/>
              </a:xfrm>
              <a:prstGeom prst="rect">
                <a:avLst/>
              </a:prstGeom>
              <a:solidFill>
                <a:srgbClr val="379D8A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98" name="Text Box 43"/>
              <p:cNvSpPr txBox="1"/>
              <p:nvPr/>
            </p:nvSpPr>
            <p:spPr>
              <a:xfrm>
                <a:off x="398" y="1242"/>
                <a:ext cx="293" cy="17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zh-CN" altLang="en-US" sz="500" dirty="0">
                    <a:latin typeface="Arial Narrow" panose="020B0606020202030204" pitchFamily="34" charset="0"/>
                  </a:rPr>
                  <a:t>混合信号处理器</a:t>
                </a:r>
                <a:endParaRPr lang="zh-TW" altLang="en-US" sz="500" dirty="0">
                  <a:latin typeface="Arial Narrow" panose="020B0606020202030204" pitchFamily="34" charset="0"/>
                </a:endParaRPr>
              </a:p>
            </p:txBody>
          </p:sp>
        </p:grpSp>
        <p:pic>
          <p:nvPicPr>
            <p:cNvPr id="2067" name="Picture 45" descr="65nm cross section sm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" y="3084"/>
              <a:ext cx="764" cy="63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2068" name="Picture 47" descr="12 inch wafer copy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50" y="2818"/>
              <a:ext cx="763" cy="96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069" name="Picture 48" descr="Board copy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8" y="960"/>
              <a:ext cx="958" cy="91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070" name="Picture 49" descr="Single chip copy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8" y="2186"/>
              <a:ext cx="697" cy="73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50" name="TextBox 49"/>
          <p:cNvSpPr txBox="1"/>
          <p:nvPr/>
        </p:nvSpPr>
        <p:spPr>
          <a:xfrm>
            <a:off x="431800" y="860425"/>
            <a:ext cx="4413250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marR="0" indent="-177800" defTabSz="91440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软硬件协同设计设计及验证技术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核生成和复用技术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77800" marR="0" indent="-177800" defTabSz="91440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超深亚微米工艺及纳米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IC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设计技术</a:t>
            </a:r>
          </a:p>
        </p:txBody>
      </p:sp>
      <p:sp>
        <p:nvSpPr>
          <p:cNvPr id="54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55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32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56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xfrm>
            <a:off x="533400" y="15875"/>
            <a:ext cx="7966075" cy="548005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200" dirty="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片上网络</a:t>
            </a:r>
            <a:r>
              <a:rPr lang="en-US" altLang="zh-CN" sz="3200" dirty="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(N</a:t>
            </a:r>
            <a:r>
              <a:rPr lang="en-US" altLang="zh-TW" sz="3200" dirty="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OC) </a:t>
            </a:r>
            <a:r>
              <a:rPr lang="zh-CN" altLang="en-US" sz="3200" dirty="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技术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67765"/>
            <a:ext cx="2068195" cy="452310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P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处理器 </a:t>
            </a:r>
            <a:endParaRPr lang="en-US" altLang="zh-CN" sz="2400" b="1" dirty="0">
              <a:latin typeface="Comic Sans MS" panose="030F0702030302020204" pitchFamily="66" charset="0"/>
              <a:ea typeface="华文细黑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M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存储器 </a:t>
            </a:r>
            <a:endParaRPr lang="en-US" altLang="zh-CN" sz="2400" b="1" dirty="0">
              <a:latin typeface="Comic Sans MS" panose="030F0702030302020204" pitchFamily="66" charset="0"/>
              <a:ea typeface="华文细黑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C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缓存 </a:t>
            </a:r>
            <a:endParaRPr lang="en-US" altLang="zh-CN" sz="2400" b="1" dirty="0">
              <a:latin typeface="Comic Sans MS" panose="030F0702030302020204" pitchFamily="66" charset="0"/>
              <a:ea typeface="华文细黑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rni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网络接口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S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交换开关</a:t>
            </a:r>
            <a:endParaRPr lang="en-US" altLang="zh-CN" sz="2400" b="1" dirty="0">
              <a:latin typeface="Comic Sans MS" panose="030F0702030302020204" pitchFamily="66" charset="0"/>
              <a:ea typeface="华文细黑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Dsp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核 </a:t>
            </a:r>
            <a:endParaRPr lang="en-US" altLang="zh-CN" sz="2400" b="1" dirty="0">
              <a:latin typeface="Comic Sans MS" panose="030F0702030302020204" pitchFamily="66" charset="0"/>
              <a:ea typeface="华文细黑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re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可重构逻辑</a:t>
            </a:r>
            <a:endParaRPr lang="en-US" altLang="zh-CN" sz="2400" b="1" dirty="0">
              <a:latin typeface="Comic Sans MS" panose="030F0702030302020204" pitchFamily="66" charset="0"/>
              <a:ea typeface="华文细黑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L</a:t>
            </a:r>
            <a:r>
              <a:rPr lang="zh-CN" altLang="en-US" sz="2400" b="1" dirty="0">
                <a:latin typeface="Comic Sans MS" panose="030F0702030302020204" pitchFamily="66" charset="0"/>
                <a:ea typeface="华文细黑" panose="02010600040101010101" pitchFamily="2" charset="-122"/>
              </a:rPr>
              <a:t>专用逻辑</a:t>
            </a:r>
            <a:endParaRPr lang="en-US" altLang="zh-CN" sz="2400" b="1" dirty="0">
              <a:latin typeface="Comic Sans MS" panose="030F0702030302020204" pitchFamily="66" charset="0"/>
              <a:ea typeface="华文细黑" panose="02010600040101010101" pitchFamily="2" charset="-122"/>
            </a:endParaRPr>
          </a:p>
        </p:txBody>
      </p:sp>
      <p:sp>
        <p:nvSpPr>
          <p:cNvPr id="10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1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33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  <p:pic>
        <p:nvPicPr>
          <p:cNvPr id="111622" name="Picture 6"/>
          <p:cNvPicPr>
            <a:picLocks noChangeAspect="1"/>
          </p:cNvPicPr>
          <p:nvPr/>
        </p:nvPicPr>
        <p:blipFill>
          <a:blip r:embed="rId3">
            <a:lum bright="12000" contrast="42000"/>
          </a:blip>
          <a:srcRect l="3645" t="2146" r="3439" b="2354"/>
          <a:stretch>
            <a:fillRect/>
          </a:stretch>
        </p:blipFill>
        <p:spPr>
          <a:xfrm>
            <a:off x="2916555" y="737870"/>
            <a:ext cx="5735320" cy="5560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/>
          <p:nvPr/>
        </p:nvSpPr>
        <p:spPr>
          <a:xfrm>
            <a:off x="370840" y="819468"/>
            <a:ext cx="6696075" cy="6365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eaLnBrk="0" hangingPunct="0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SOC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中的核心</a:t>
            </a:r>
            <a:r>
              <a:rPr lang="en-US" altLang="zh-CN" sz="2800" b="1" dirty="0">
                <a:solidFill>
                  <a:srgbClr val="0000FF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——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IP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核</a:t>
            </a:r>
          </a:p>
        </p:txBody>
      </p:sp>
      <p:sp>
        <p:nvSpPr>
          <p:cNvPr id="305155" name="Rectangle 3"/>
          <p:cNvSpPr>
            <a:spLocks noChangeArrowheads="1"/>
          </p:cNvSpPr>
          <p:nvPr/>
        </p:nvSpPr>
        <p:spPr bwMode="auto">
          <a:xfrm>
            <a:off x="548005" y="1608455"/>
            <a:ext cx="8032750" cy="3416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0000" tIns="46800" rIns="90000" bIns="4680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定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义：</a:t>
            </a:r>
            <a:r>
              <a:rPr lang="zh-CN" altLang="en-US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是指已经设计好的并经过实际验证的，具有特定功能并经过性能优化的一些电路功能模块。该电路功能模块不仅仅包含一些物理功能和技术特性，更重要的是包含了设计者的创造性思维，具有很强的知识内涵。这些资料因而也被称为具有知识产权的内核（</a:t>
            </a:r>
            <a:r>
              <a:rPr lang="en-US" altLang="zh-CN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Intellectual Property Core</a:t>
            </a:r>
            <a:r>
              <a:rPr lang="zh-CN" altLang="en-US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），简称</a:t>
            </a:r>
            <a:r>
              <a:rPr lang="en-US" altLang="zh-CN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sz="2400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核。</a:t>
            </a:r>
          </a:p>
        </p:txBody>
      </p:sp>
    </p:spTree>
  </p:cSld>
  <p:clrMapOvr>
    <a:masterClrMapping/>
  </p:clrMapOvr>
  <p:transition spd="med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/>
          <p:nvPr/>
        </p:nvSpPr>
        <p:spPr>
          <a:xfrm>
            <a:off x="336233" y="4382770"/>
            <a:ext cx="8912225" cy="127762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zh-CN" sz="2800" b="1">
                <a:solidFill>
                  <a:srgbClr val="FF0066"/>
                </a:solidFill>
                <a:latin typeface="仿宋_GB2312" pitchFamily="49" charset="-122"/>
                <a:ea typeface="仿宋_GB2312" pitchFamily="49" charset="-122"/>
              </a:rPr>
              <a:t>IP</a:t>
            </a:r>
            <a:r>
              <a:rPr lang="zh-CN" altLang="en-US" sz="2800" b="1" dirty="0">
                <a:solidFill>
                  <a:srgbClr val="FF0066"/>
                </a:solidFill>
                <a:latin typeface="仿宋_GB2312" pitchFamily="49" charset="-122"/>
                <a:ea typeface="仿宋_GB2312" pitchFamily="49" charset="-122"/>
              </a:rPr>
              <a:t>核的分类：</a:t>
            </a:r>
          </a:p>
          <a:p>
            <a:pPr marL="342900" indent="-342900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FF0066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软核（</a:t>
            </a:r>
            <a:r>
              <a:rPr lang="en-US" altLang="zh-CN" sz="2400" b="1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Soft-Core</a:t>
            </a:r>
            <a:r>
              <a:rPr lang="zh-CN" altLang="en-US" sz="2400"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）、硬核（</a:t>
            </a:r>
            <a:r>
              <a:rPr lang="en-US" altLang="zh-CN" sz="2400" b="1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Hard-Core</a:t>
            </a:r>
            <a:r>
              <a:rPr lang="zh-CN" altLang="en-US" sz="2400"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）、固核（</a:t>
            </a:r>
            <a:r>
              <a:rPr lang="en-US" altLang="zh-CN" sz="2400" b="1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Firm-Core</a:t>
            </a:r>
            <a:r>
              <a:rPr lang="zh-CN" altLang="en-US" sz="2400"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。 </a:t>
            </a:r>
          </a:p>
        </p:txBody>
      </p:sp>
      <p:sp>
        <p:nvSpPr>
          <p:cNvPr id="39938" name="Rectangle 3"/>
          <p:cNvSpPr/>
          <p:nvPr/>
        </p:nvSpPr>
        <p:spPr>
          <a:xfrm>
            <a:off x="336550" y="862965"/>
            <a:ext cx="6553200" cy="301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0" hangingPunct="0">
              <a:lnSpc>
                <a:spcPct val="125000"/>
              </a:lnSpc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en-US" altLang="zh-CN" sz="28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IP</a:t>
            </a:r>
            <a:r>
              <a:rPr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核的优点：</a:t>
            </a:r>
            <a:r>
              <a:rPr lang="zh-CN" altLang="en-US" sz="2800" b="1" dirty="0">
                <a:solidFill>
                  <a:srgbClr val="080808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  <a:p>
            <a:pPr marL="742950" lvl="1" indent="-285750" eaLnBrk="0" hangingPunct="0">
              <a:lnSpc>
                <a:spcPct val="125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仿宋_GB2312" pitchFamily="49" charset="-122"/>
              </a:rPr>
              <a:t>高的可复用性 </a:t>
            </a:r>
          </a:p>
          <a:p>
            <a:pPr marL="742950" lvl="1" indent="-285750" eaLnBrk="0" hangingPunct="0">
              <a:lnSpc>
                <a:spcPct val="125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仿宋_GB2312" pitchFamily="49" charset="-122"/>
              </a:rPr>
              <a:t>可能达到的最好性能 </a:t>
            </a:r>
          </a:p>
          <a:p>
            <a:pPr marL="742950" lvl="1" indent="-285750" eaLnBrk="0" hangingPunct="0">
              <a:lnSpc>
                <a:spcPct val="125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仿宋_GB2312" pitchFamily="49" charset="-122"/>
              </a:rPr>
              <a:t>根据需要可灵活重塑 </a:t>
            </a:r>
          </a:p>
          <a:p>
            <a:pPr marL="742950" lvl="1" indent="-285750" eaLnBrk="0" hangingPunct="0">
              <a:lnSpc>
                <a:spcPct val="125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仿宋_GB2312" pitchFamily="49" charset="-122"/>
              </a:rPr>
              <a:t>可接受的成本 </a:t>
            </a:r>
          </a:p>
        </p:txBody>
      </p:sp>
    </p:spTree>
  </p:cSld>
  <p:clrMapOvr>
    <a:masterClrMapping/>
  </p:clrMapOvr>
  <p:transition spd="med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/>
          <p:nvPr/>
        </p:nvSpPr>
        <p:spPr>
          <a:xfrm>
            <a:off x="258763" y="989013"/>
            <a:ext cx="8559800" cy="116522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/>
          <a:lstStyle/>
          <a:p>
            <a:pPr marL="571500" indent="-571500" eaLnBrk="0" hangingPunct="0">
              <a:lnSpc>
                <a:spcPct val="110000"/>
              </a:lnSpc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400" b="1" dirty="0">
                <a:solidFill>
                  <a:srgbClr val="0033CC"/>
                </a:solidFill>
                <a:latin typeface="宋体" panose="02010600030101010101" pitchFamily="2" charset="-122"/>
              </a:rPr>
              <a:t>软核：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以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硬件描述语言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的方式提交，其性能通过时序模拟进行验证。由于软核不依赖于任何实现工艺或实现技术具有很大的灵活性。使用者可以方便地将其映射到自己所使用的工艺上去，可复用性很强。</a:t>
            </a:r>
          </a:p>
        </p:txBody>
      </p:sp>
      <p:sp>
        <p:nvSpPr>
          <p:cNvPr id="309253" name="Rectangle 5"/>
          <p:cNvSpPr/>
          <p:nvPr/>
        </p:nvSpPr>
        <p:spPr>
          <a:xfrm>
            <a:off x="287338" y="2305050"/>
            <a:ext cx="7772400" cy="117951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/>
          <a:lstStyle/>
          <a:p>
            <a:pPr marL="571500" indent="-571500" eaLnBrk="0" hangingPunct="0"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优点：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灵活性很强。使用者拥有全部源代码 。</a:t>
            </a:r>
          </a:p>
          <a:p>
            <a:pPr marL="571500" indent="-571500" eaLnBrk="0" hangingPunct="0"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缺点：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对从描述语言到版图的转换的全过程负责 。</a:t>
            </a:r>
          </a:p>
          <a:p>
            <a:pPr marL="571500" indent="-571500" eaLnBrk="0" hangingPunct="0"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      工艺映射和系统的性能的致性。</a:t>
            </a:r>
          </a:p>
          <a:p>
            <a:pPr marL="571500" indent="-571500" eaLnBrk="0" hangingPunct="0"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</a:p>
        </p:txBody>
      </p:sp>
      <p:sp>
        <p:nvSpPr>
          <p:cNvPr id="40965" name="Rectangle 4"/>
          <p:cNvSpPr/>
          <p:nvPr/>
        </p:nvSpPr>
        <p:spPr>
          <a:xfrm>
            <a:off x="228600" y="3794125"/>
            <a:ext cx="8915400" cy="108426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/>
          <a:lstStyle/>
          <a:p>
            <a:pPr marL="571500" indent="-571500" eaLnBrk="0" hangingPunct="0"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400" b="1" dirty="0">
                <a:solidFill>
                  <a:srgbClr val="0033CC"/>
                </a:solidFill>
                <a:latin typeface="宋体" panose="02010600030101010101" pitchFamily="2" charset="-122"/>
              </a:rPr>
              <a:t>硬核：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以集成电路版图（</a:t>
            </a:r>
            <a:r>
              <a:rPr lang="en-US" altLang="zh-CN" sz="2000" b="1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Layout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）的形式提交，并经过实际工艺流片验证。      显然，硬核强烈地依赖于某一个特定地实现工艺，而且在具体的物理尺寸，物理形态及性能上具有不可更改性。</a:t>
            </a:r>
          </a:p>
          <a:p>
            <a:pPr marL="571500" indent="-571500" eaLnBrk="0" hangingPunct="0"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400" dirty="0">
                <a:solidFill>
                  <a:srgbClr val="080808"/>
                </a:solidFill>
                <a:latin typeface="宋体" panose="02010600030101010101" pitchFamily="2" charset="-122"/>
              </a:rPr>
              <a:t>   </a:t>
            </a:r>
          </a:p>
        </p:txBody>
      </p:sp>
      <p:sp>
        <p:nvSpPr>
          <p:cNvPr id="40967" name="Rectangle 5"/>
          <p:cNvSpPr/>
          <p:nvPr/>
        </p:nvSpPr>
        <p:spPr>
          <a:xfrm>
            <a:off x="293688" y="4983163"/>
            <a:ext cx="8493125" cy="113982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  特点：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硬核强烈地依赖于某一个特定的实现工艺，而且在具体的物理尺寸，物理形态及性能上具有不可更改性。</a:t>
            </a:r>
          </a:p>
          <a:p>
            <a:pPr eaLnBrk="0" hangingPunct="0"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  优点：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不需优化工作、价格便宜；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缺点：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灵活性小、不能更改。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/>
          <p:nvPr/>
        </p:nvSpPr>
        <p:spPr>
          <a:xfrm>
            <a:off x="209550" y="941388"/>
            <a:ext cx="8739188" cy="22225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/>
          <a:lstStyle/>
          <a:p>
            <a:pPr marL="571500" indent="-571500" eaLnBrk="0" hangingPunct="0">
              <a:lnSpc>
                <a:spcPct val="125000"/>
              </a:lnSpc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固核：</a:t>
            </a:r>
            <a:r>
              <a:rPr lang="en-US" altLang="zh-CN" sz="2000" b="1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IP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固核的设计程度则是介于软核和硬核之间，除了完成软核所有的设计外，还完成了门级电路综合和时序仿真等设计环节，一般以门级电路网表的形式提供给用户。固核往往对应于某一个特定的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实现工艺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（拓扑结构上进行的优化），在该实现工艺的条件下固核具有最优的面积和性能的特性。</a:t>
            </a:r>
          </a:p>
        </p:txBody>
      </p:sp>
      <p:sp>
        <p:nvSpPr>
          <p:cNvPr id="44034" name="Rectangle 3"/>
          <p:cNvSpPr/>
          <p:nvPr/>
        </p:nvSpPr>
        <p:spPr>
          <a:xfrm>
            <a:off x="-11112" y="3171825"/>
            <a:ext cx="8670925" cy="11176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/>
          <a:lstStyle/>
          <a:p>
            <a:pPr marL="571500" indent="-571500" eaLnBrk="0" hangingPunct="0"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优点：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固核往往对应于某一个特定的实现工艺，在该实现工艺的条件下固核具有最优的面积和性能的特性。 </a:t>
            </a:r>
          </a:p>
          <a:p>
            <a:pPr marL="571500" indent="-571500" eaLnBrk="0" hangingPunct="0">
              <a:spcBef>
                <a:spcPct val="20000"/>
              </a:spcBef>
              <a:buClr>
                <a:srgbClr val="FFC000"/>
              </a:buClr>
              <a:buFont typeface="隶书" panose="02010509060101010101" pitchFamily="49" charset="-122"/>
            </a:pP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缺点：</a:t>
            </a:r>
            <a:r>
              <a:rPr lang="zh-CN" altLang="en-US" sz="2000" b="1" dirty="0">
                <a:solidFill>
                  <a:srgbClr val="080808"/>
                </a:solidFill>
                <a:latin typeface="楷体_GB2312" pitchFamily="49" charset="-122"/>
                <a:ea typeface="楷体_GB2312" pitchFamily="49" charset="-122"/>
              </a:rPr>
              <a:t>网表的难读性 。</a:t>
            </a:r>
          </a:p>
        </p:txBody>
      </p:sp>
    </p:spTree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5"/>
          <p:cNvSpPr/>
          <p:nvPr/>
        </p:nvSpPr>
        <p:spPr>
          <a:xfrm>
            <a:off x="261938" y="1444625"/>
            <a:ext cx="52514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</a:rPr>
              <a:t>典型</a:t>
            </a:r>
            <a:r>
              <a:rPr lang="en-US" altLang="zh-CN" sz="3600" b="1" dirty="0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</a:rPr>
              <a:t>SOC</a:t>
            </a:r>
            <a:r>
              <a:rPr lang="zh-CN" altLang="en-US" sz="3600" b="1" dirty="0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</a:rPr>
              <a:t>芯片</a:t>
            </a:r>
            <a:r>
              <a:rPr lang="en-US" altLang="zh-CN" sz="3600" b="1" dirty="0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</a:rPr>
              <a:t>IP</a:t>
            </a:r>
            <a:r>
              <a:rPr lang="zh-CN" altLang="en-US" sz="3600" b="1" dirty="0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</a:rPr>
              <a:t>核形式：</a:t>
            </a:r>
          </a:p>
        </p:txBody>
      </p:sp>
      <p:sp>
        <p:nvSpPr>
          <p:cNvPr id="45058" name="Rectangle 6"/>
          <p:cNvSpPr/>
          <p:nvPr/>
        </p:nvSpPr>
        <p:spPr>
          <a:xfrm>
            <a:off x="1347788" y="2374900"/>
            <a:ext cx="1871662" cy="595313"/>
          </a:xfrm>
          <a:prstGeom prst="rect">
            <a:avLst/>
          </a:prstGeom>
          <a:solidFill>
            <a:srgbClr val="99CC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</a:rPr>
              <a:t>外围电路（软）</a:t>
            </a:r>
          </a:p>
        </p:txBody>
      </p:sp>
      <p:sp>
        <p:nvSpPr>
          <p:cNvPr id="45059" name="Rectangle 7"/>
          <p:cNvSpPr/>
          <p:nvPr/>
        </p:nvSpPr>
        <p:spPr>
          <a:xfrm>
            <a:off x="1319213" y="3305175"/>
            <a:ext cx="1871662" cy="595313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</a:rPr>
              <a:t>处理器（硬）</a:t>
            </a:r>
          </a:p>
        </p:txBody>
      </p:sp>
      <p:sp>
        <p:nvSpPr>
          <p:cNvPr id="45060" name="Rectangle 8"/>
          <p:cNvSpPr/>
          <p:nvPr/>
        </p:nvSpPr>
        <p:spPr>
          <a:xfrm>
            <a:off x="3786188" y="3303588"/>
            <a:ext cx="1871662" cy="595312"/>
          </a:xfrm>
          <a:prstGeom prst="rect">
            <a:avLst/>
          </a:prstGeom>
          <a:solidFill>
            <a:srgbClr val="FFCC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</a:rPr>
              <a:t>存储控制器（软）</a:t>
            </a:r>
          </a:p>
        </p:txBody>
      </p:sp>
      <p:sp>
        <p:nvSpPr>
          <p:cNvPr id="45061" name="Rectangle 9"/>
          <p:cNvSpPr/>
          <p:nvPr/>
        </p:nvSpPr>
        <p:spPr>
          <a:xfrm>
            <a:off x="6180138" y="3317875"/>
            <a:ext cx="1871662" cy="595313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</a:rPr>
              <a:t>存储器（硬）</a:t>
            </a:r>
          </a:p>
        </p:txBody>
      </p:sp>
      <p:sp>
        <p:nvSpPr>
          <p:cNvPr id="45062" name="Rectangle 10"/>
          <p:cNvSpPr/>
          <p:nvPr/>
        </p:nvSpPr>
        <p:spPr>
          <a:xfrm>
            <a:off x="1406525" y="4692650"/>
            <a:ext cx="1871663" cy="595313"/>
          </a:xfrm>
          <a:prstGeom prst="rect">
            <a:avLst/>
          </a:prstGeom>
          <a:solidFill>
            <a:srgbClr val="99CC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sz="1800" b="1">
                <a:latin typeface="Arial" panose="020B0604020202020204" pitchFamily="34" charset="0"/>
              </a:rPr>
              <a:t>IO</a:t>
            </a:r>
            <a:r>
              <a:rPr lang="zh-CN" altLang="en-US" sz="1800" b="1" dirty="0">
                <a:latin typeface="Arial" panose="020B0604020202020204" pitchFamily="34" charset="0"/>
              </a:rPr>
              <a:t>接口（软）</a:t>
            </a:r>
          </a:p>
        </p:txBody>
      </p:sp>
      <p:sp>
        <p:nvSpPr>
          <p:cNvPr id="45063" name="Rectangle 11"/>
          <p:cNvSpPr/>
          <p:nvPr/>
        </p:nvSpPr>
        <p:spPr>
          <a:xfrm>
            <a:off x="6210300" y="4692650"/>
            <a:ext cx="1871663" cy="595313"/>
          </a:xfrm>
          <a:prstGeom prst="rect">
            <a:avLst/>
          </a:prstGeom>
          <a:solidFill>
            <a:srgbClr val="99CC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sz="1800" b="1">
                <a:latin typeface="Arial" panose="020B0604020202020204" pitchFamily="34" charset="0"/>
              </a:rPr>
              <a:t>IO</a:t>
            </a:r>
            <a:r>
              <a:rPr lang="zh-CN" altLang="en-US" sz="1800" b="1" dirty="0">
                <a:latin typeface="Arial" panose="020B0604020202020204" pitchFamily="34" charset="0"/>
              </a:rPr>
              <a:t>接口（软）</a:t>
            </a:r>
          </a:p>
        </p:txBody>
      </p:sp>
      <p:sp>
        <p:nvSpPr>
          <p:cNvPr id="45064" name="Rectangle 12"/>
          <p:cNvSpPr/>
          <p:nvPr/>
        </p:nvSpPr>
        <p:spPr>
          <a:xfrm>
            <a:off x="3829050" y="4679950"/>
            <a:ext cx="1871663" cy="595313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</a:rPr>
              <a:t>数据处理（硬）</a:t>
            </a:r>
          </a:p>
        </p:txBody>
      </p:sp>
      <p:sp>
        <p:nvSpPr>
          <p:cNvPr id="45065" name="AutoShape 14"/>
          <p:cNvSpPr/>
          <p:nvPr/>
        </p:nvSpPr>
        <p:spPr>
          <a:xfrm>
            <a:off x="2146300" y="3910013"/>
            <a:ext cx="276225" cy="290512"/>
          </a:xfrm>
          <a:prstGeom prst="upDownArrow">
            <a:avLst>
              <a:gd name="adj1" fmla="val 50000"/>
              <a:gd name="adj2" fmla="val 2102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45066" name="AutoShape 15"/>
          <p:cNvSpPr/>
          <p:nvPr/>
        </p:nvSpPr>
        <p:spPr>
          <a:xfrm>
            <a:off x="4672013" y="3895725"/>
            <a:ext cx="276225" cy="290513"/>
          </a:xfrm>
          <a:prstGeom prst="upDownArrow">
            <a:avLst>
              <a:gd name="adj1" fmla="val 50000"/>
              <a:gd name="adj2" fmla="val 2102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45067" name="AutoShape 16"/>
          <p:cNvSpPr/>
          <p:nvPr/>
        </p:nvSpPr>
        <p:spPr>
          <a:xfrm>
            <a:off x="2087563" y="2981325"/>
            <a:ext cx="276225" cy="290513"/>
          </a:xfrm>
          <a:prstGeom prst="upDownArrow">
            <a:avLst>
              <a:gd name="adj1" fmla="val 50000"/>
              <a:gd name="adj2" fmla="val 2102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45068" name="AutoShape 17"/>
          <p:cNvSpPr/>
          <p:nvPr/>
        </p:nvSpPr>
        <p:spPr>
          <a:xfrm>
            <a:off x="2160588" y="4375150"/>
            <a:ext cx="276225" cy="290513"/>
          </a:xfrm>
          <a:prstGeom prst="upDownArrow">
            <a:avLst>
              <a:gd name="adj1" fmla="val 50000"/>
              <a:gd name="adj2" fmla="val 2102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45069" name="AutoShape 18"/>
          <p:cNvSpPr/>
          <p:nvPr/>
        </p:nvSpPr>
        <p:spPr>
          <a:xfrm>
            <a:off x="4670425" y="4360863"/>
            <a:ext cx="276225" cy="290512"/>
          </a:xfrm>
          <a:prstGeom prst="upDownArrow">
            <a:avLst>
              <a:gd name="adj1" fmla="val 50000"/>
              <a:gd name="adj2" fmla="val 2102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45070" name="AutoShape 19"/>
          <p:cNvSpPr/>
          <p:nvPr/>
        </p:nvSpPr>
        <p:spPr>
          <a:xfrm>
            <a:off x="6891338" y="4375150"/>
            <a:ext cx="276225" cy="290513"/>
          </a:xfrm>
          <a:prstGeom prst="upDownArrow">
            <a:avLst>
              <a:gd name="adj1" fmla="val 50000"/>
              <a:gd name="adj2" fmla="val 2102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45071" name="AutoShape 21"/>
          <p:cNvSpPr/>
          <p:nvPr/>
        </p:nvSpPr>
        <p:spPr>
          <a:xfrm>
            <a:off x="884238" y="4911725"/>
            <a:ext cx="522287" cy="231775"/>
          </a:xfrm>
          <a:prstGeom prst="rightArrow">
            <a:avLst>
              <a:gd name="adj1" fmla="val 50000"/>
              <a:gd name="adj2" fmla="val 5632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45072" name="AutoShape 22"/>
          <p:cNvSpPr/>
          <p:nvPr/>
        </p:nvSpPr>
        <p:spPr>
          <a:xfrm>
            <a:off x="3279775" y="4868863"/>
            <a:ext cx="522288" cy="231775"/>
          </a:xfrm>
          <a:prstGeom prst="rightArrow">
            <a:avLst>
              <a:gd name="adj1" fmla="val 50000"/>
              <a:gd name="adj2" fmla="val 5632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45073" name="AutoShape 23"/>
          <p:cNvSpPr/>
          <p:nvPr/>
        </p:nvSpPr>
        <p:spPr>
          <a:xfrm>
            <a:off x="5718175" y="4868863"/>
            <a:ext cx="522288" cy="231775"/>
          </a:xfrm>
          <a:prstGeom prst="rightArrow">
            <a:avLst>
              <a:gd name="adj1" fmla="val 50000"/>
              <a:gd name="adj2" fmla="val 5632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45074" name="AutoShape 24"/>
          <p:cNvSpPr/>
          <p:nvPr/>
        </p:nvSpPr>
        <p:spPr>
          <a:xfrm>
            <a:off x="3221038" y="3503613"/>
            <a:ext cx="522287" cy="231775"/>
          </a:xfrm>
          <a:prstGeom prst="rightArrow">
            <a:avLst>
              <a:gd name="adj1" fmla="val 50000"/>
              <a:gd name="adj2" fmla="val 5632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45075" name="AutoShape 25"/>
          <p:cNvSpPr/>
          <p:nvPr/>
        </p:nvSpPr>
        <p:spPr>
          <a:xfrm>
            <a:off x="5688013" y="3548063"/>
            <a:ext cx="465137" cy="203200"/>
          </a:xfrm>
          <a:prstGeom prst="leftRightArrow">
            <a:avLst>
              <a:gd name="adj1" fmla="val 50000"/>
              <a:gd name="adj2" fmla="val 4577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45076" name="Rectangle 26"/>
          <p:cNvSpPr/>
          <p:nvPr/>
        </p:nvSpPr>
        <p:spPr>
          <a:xfrm>
            <a:off x="1000125" y="4200525"/>
            <a:ext cx="7315200" cy="1444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/>
          <p:nvPr/>
        </p:nvSpPr>
        <p:spPr>
          <a:xfrm>
            <a:off x="569595" y="779010"/>
            <a:ext cx="6696075" cy="6365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eaLnBrk="0" hangingPunct="0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SOC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的技术特征：</a:t>
            </a:r>
          </a:p>
        </p:txBody>
      </p:sp>
      <p:sp>
        <p:nvSpPr>
          <p:cNvPr id="46082" name="Rectangle 3"/>
          <p:cNvSpPr/>
          <p:nvPr/>
        </p:nvSpPr>
        <p:spPr>
          <a:xfrm>
            <a:off x="569595" y="1546225"/>
            <a:ext cx="8187690" cy="2924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449580" indent="-449580" algn="just">
              <a:lnSpc>
                <a:spcPct val="150000"/>
              </a:lnSpc>
              <a:buClr>
                <a:srgbClr val="002060"/>
              </a:buClr>
              <a:buFont typeface="Wingdings" panose="05000000000000000000" charset="0"/>
              <a:buChar char="Ø"/>
            </a:pPr>
            <a:r>
              <a:rPr lang="zh-CN" altLang="en-US" sz="1800" b="1" dirty="0">
                <a:latin typeface="Times New Roman" panose="02020603050405020304" pitchFamily="18" charset="0"/>
              </a:rPr>
              <a:t>以超深亚微米</a:t>
            </a:r>
            <a:r>
              <a:rPr lang="en-US" altLang="zh-CN" sz="1800" b="1" dirty="0">
                <a:latin typeface="Times New Roman" panose="02020603050405020304" pitchFamily="18" charset="0"/>
              </a:rPr>
              <a:t>VDSM</a:t>
            </a: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Very Deep Sub Micron</a:t>
            </a:r>
            <a:r>
              <a:rPr lang="zh-CN" altLang="en-US" sz="1800" b="1" dirty="0">
                <a:latin typeface="Times New Roman" panose="02020603050405020304" pitchFamily="18" charset="0"/>
              </a:rPr>
              <a:t>）工艺和知识产权</a:t>
            </a:r>
            <a:r>
              <a:rPr lang="en-US" altLang="zh-CN" sz="1800" b="1" dirty="0">
                <a:latin typeface="Times New Roman" panose="02020603050405020304" pitchFamily="18" charset="0"/>
              </a:rPr>
              <a:t>IP</a:t>
            </a:r>
            <a:r>
              <a:rPr lang="zh-CN" altLang="en-US" sz="1800" b="1" dirty="0">
                <a:latin typeface="Times New Roman" panose="02020603050405020304" pitchFamily="18" charset="0"/>
              </a:rPr>
              <a:t>核（</a:t>
            </a:r>
            <a:r>
              <a:rPr lang="en-US" altLang="zh-CN" sz="1800" b="1" dirty="0">
                <a:latin typeface="Times New Roman" panose="02020603050405020304" pitchFamily="18" charset="0"/>
              </a:rPr>
              <a:t>Intellectual   Property</a:t>
            </a:r>
            <a:r>
              <a:rPr lang="zh-CN" altLang="en-US" sz="1800" b="1" dirty="0">
                <a:latin typeface="Times New Roman" panose="02020603050405020304" pitchFamily="18" charset="0"/>
              </a:rPr>
              <a:t>）</a:t>
            </a:r>
            <a:r>
              <a:rPr lang="zh-CN" altLang="en-US" sz="1800" b="1" dirty="0">
                <a:solidFill>
                  <a:srgbClr val="FF3399"/>
                </a:solidFill>
                <a:latin typeface="Times New Roman" panose="02020603050405020304" pitchFamily="18" charset="0"/>
              </a:rPr>
              <a:t>复用</a:t>
            </a: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Reuse</a:t>
            </a:r>
            <a:r>
              <a:rPr lang="zh-CN" altLang="en-US" sz="1800" b="1" dirty="0">
                <a:latin typeface="Times New Roman" panose="02020603050405020304" pitchFamily="18" charset="0"/>
              </a:rPr>
              <a:t>）技术为支撑。</a:t>
            </a:r>
          </a:p>
          <a:p>
            <a:pPr marL="449580" indent="-449580" algn="just">
              <a:lnSpc>
                <a:spcPct val="150000"/>
              </a:lnSpc>
              <a:buClr>
                <a:srgbClr val="002060"/>
              </a:buClr>
              <a:buFont typeface="Wingdings" panose="05000000000000000000" charset="0"/>
              <a:buChar char="Ø"/>
            </a:pPr>
            <a:r>
              <a:rPr lang="zh-CN" altLang="en-US" sz="1800" b="1" dirty="0">
                <a:latin typeface="Times New Roman" panose="02020603050405020304" pitchFamily="18" charset="0"/>
              </a:rPr>
              <a:t>设计中，设计者面对的不再是电路芯片，而是能实现设计功能的</a:t>
            </a:r>
            <a:r>
              <a:rPr lang="en-US" altLang="zh-CN" sz="1800" b="1" dirty="0">
                <a:solidFill>
                  <a:srgbClr val="FF3399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1800" b="1" dirty="0">
                <a:solidFill>
                  <a:srgbClr val="FF3399"/>
                </a:solidFill>
                <a:latin typeface="Times New Roman" panose="02020603050405020304" pitchFamily="18" charset="0"/>
              </a:rPr>
              <a:t>模块库</a:t>
            </a:r>
            <a:r>
              <a:rPr lang="zh-CN" altLang="en-US" sz="1800" b="1" dirty="0">
                <a:latin typeface="Times New Roman" panose="02020603050405020304" pitchFamily="18" charset="0"/>
              </a:rPr>
              <a:t>。</a:t>
            </a:r>
          </a:p>
          <a:p>
            <a:pPr marL="449580" indent="-449580" algn="just">
              <a:lnSpc>
                <a:spcPct val="150000"/>
              </a:lnSpc>
              <a:buClr>
                <a:srgbClr val="002060"/>
              </a:buClr>
              <a:buFont typeface="Wingdings" panose="05000000000000000000" charset="0"/>
              <a:buChar char="Ø"/>
            </a:pPr>
            <a:r>
              <a:rPr lang="zh-CN" altLang="en-US" sz="1800" b="1" dirty="0">
                <a:latin typeface="Times New Roman" panose="02020603050405020304" pitchFamily="18" charset="0"/>
              </a:rPr>
              <a:t>设计不能一切从头开始，要将设计建立在较高的基础之上，利用己有的</a:t>
            </a:r>
            <a:r>
              <a:rPr lang="en-US" altLang="zh-CN" sz="1800" b="1" dirty="0">
                <a:latin typeface="Times New Roman" panose="02020603050405020304" pitchFamily="18" charset="0"/>
              </a:rPr>
              <a:t>IP</a:t>
            </a:r>
            <a:r>
              <a:rPr lang="zh-CN" altLang="en-US" sz="1800" b="1" dirty="0">
                <a:latin typeface="Times New Roman" panose="02020603050405020304" pitchFamily="18" charset="0"/>
              </a:rPr>
              <a:t>芯核进</a:t>
            </a:r>
            <a:r>
              <a:rPr lang="zh-CN" altLang="en-US" sz="1800" b="1" dirty="0">
                <a:solidFill>
                  <a:srgbClr val="FF3399"/>
                </a:solidFill>
                <a:latin typeface="Times New Roman" panose="02020603050405020304" pitchFamily="18" charset="0"/>
              </a:rPr>
              <a:t>设计重用</a:t>
            </a:r>
            <a:r>
              <a:rPr lang="zh-CN" altLang="en-US" sz="1800" b="1" dirty="0">
                <a:latin typeface="Times New Roman" panose="02020603050405020304" pitchFamily="18" charset="0"/>
              </a:rPr>
              <a:t>。</a:t>
            </a:r>
          </a:p>
          <a:p>
            <a:pPr marL="449580" indent="-449580" algn="just">
              <a:lnSpc>
                <a:spcPct val="150000"/>
              </a:lnSpc>
              <a:buClr>
                <a:srgbClr val="002060"/>
              </a:buClr>
              <a:buFont typeface="Wingdings" panose="05000000000000000000" charset="0"/>
              <a:buChar char="Ø"/>
            </a:pPr>
            <a:r>
              <a:rPr lang="zh-CN" altLang="en-US" sz="1800" b="1" dirty="0">
                <a:latin typeface="Times New Roman" panose="02020603050405020304" pitchFamily="18" charset="0"/>
              </a:rPr>
              <a:t>建立在</a:t>
            </a:r>
            <a:r>
              <a:rPr lang="en-US" altLang="zh-CN" sz="1800" b="1" dirty="0">
                <a:latin typeface="Times New Roman" panose="02020603050405020304" pitchFamily="18" charset="0"/>
              </a:rPr>
              <a:t>IP</a:t>
            </a:r>
            <a:r>
              <a:rPr lang="zh-CN" altLang="en-US" sz="1800" b="1" dirty="0">
                <a:latin typeface="Times New Roman" panose="02020603050405020304" pitchFamily="18" charset="0"/>
              </a:rPr>
              <a:t>芯核基础上的系统级芯片设计技术，使设计方法从传统的电路级设计转向</a:t>
            </a:r>
            <a:r>
              <a:rPr lang="zh-CN" altLang="en-US" sz="1800" b="1" dirty="0">
                <a:solidFill>
                  <a:srgbClr val="FF3399"/>
                </a:solidFill>
                <a:latin typeface="Times New Roman" panose="02020603050405020304" pitchFamily="18" charset="0"/>
              </a:rPr>
              <a:t>系统级设计</a:t>
            </a:r>
            <a:r>
              <a:rPr lang="zh-CN" altLang="en-US" sz="1800" b="1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742632" y="4470400"/>
            <a:ext cx="635000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580" indent="-449580">
              <a:lnSpc>
                <a:spcPct val="15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SOC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设计过程：</a:t>
            </a:r>
          </a:p>
          <a:p>
            <a:pPr marL="449580" lvl="0" indent="-449580">
              <a:lnSpc>
                <a:spcPct val="150000"/>
              </a:lnSpc>
              <a:buClr>
                <a:schemeClr val="folHlink"/>
              </a:buClr>
              <a:buSzPct val="60000"/>
              <a:defRPr/>
            </a:pPr>
            <a:r>
              <a:rPr kumimoji="1" lang="en-US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kumimoji="1"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、软硬件协同设计和验证；</a:t>
            </a:r>
          </a:p>
          <a:p>
            <a:pPr marL="449580" lvl="0" indent="-449580">
              <a:lnSpc>
                <a:spcPct val="150000"/>
              </a:lnSpc>
              <a:buClr>
                <a:schemeClr val="folHlink"/>
              </a:buClr>
              <a:buSzPct val="60000"/>
              <a:defRPr/>
            </a:pPr>
            <a:r>
              <a:rPr kumimoji="1" lang="en-US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kumimoji="1"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、开发和研究</a:t>
            </a:r>
            <a:r>
              <a:rPr kumimoji="1" lang="en-US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IP</a:t>
            </a:r>
            <a:r>
              <a:rPr kumimoji="1"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核生成及复用技术；</a:t>
            </a:r>
          </a:p>
          <a:p>
            <a:pPr marL="449580" lvl="0" indent="-449580">
              <a:lnSpc>
                <a:spcPct val="150000"/>
              </a:lnSpc>
              <a:buClr>
                <a:schemeClr val="folHlink"/>
              </a:buClr>
              <a:buSzPct val="60000"/>
              <a:defRPr/>
            </a:pPr>
            <a:r>
              <a:rPr kumimoji="1" lang="en-US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kumimoji="1"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、超深亚微米、纳米集成电路的设计理论和技术。</a:t>
            </a:r>
            <a:endParaRPr kumimoji="1" lang="zh-CN" altLang="en-US" sz="1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charRg st="0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2">
                                            <p:txEl>
                                              <p:charRg st="0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charRg st="85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82">
                                            <p:txEl>
                                              <p:charRg st="85" end="1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charRg st="122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082">
                                            <p:txEl>
                                              <p:charRg st="122" end="1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charRg st="166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082">
                                            <p:txEl>
                                              <p:charRg st="166" end="2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2"/>
          <p:cNvSpPr>
            <a:spLocks noGrp="1"/>
          </p:cNvSpPr>
          <p:nvPr/>
        </p:nvSpPr>
        <p:spPr>
          <a:xfrm>
            <a:off x="439420" y="895350"/>
            <a:ext cx="8266430" cy="39243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 i="0" u="non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ct val="25000"/>
              </a:spcBef>
              <a:buClr>
                <a:schemeClr val="tx1"/>
              </a:buClr>
              <a:buNone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考核方式：实验（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16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学时）</a:t>
            </a:r>
            <a:endParaRPr lang="zh-CN" altLang="en-US" sz="2800" b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16560" y="1412875"/>
          <a:ext cx="8289290" cy="4984623"/>
        </p:xfrm>
        <a:graphic>
          <a:graphicData uri="http://schemas.openxmlformats.org/drawingml/2006/table">
            <a:tbl>
              <a:tblPr/>
              <a:tblGrid>
                <a:gridCol w="620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2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925"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课程最终成绩记载方式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五</a:t>
                      </a: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级</a:t>
                      </a: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制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课程最终</a:t>
                      </a:r>
                    </a:p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成绩组成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课程最终成绩</a:t>
                      </a:r>
                      <a:r>
                        <a:rPr lang="zh-CN" altLang="en-US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= </a:t>
                      </a: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平时成绩</a:t>
                      </a: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en-US" altLang="zh-CN" sz="1600" b="1"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r>
                        <a:rPr lang="en-US" alt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%</a:t>
                      </a: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r>
                        <a:rPr lang="en-US" altLang="zh-CN" sz="1600" b="1">
                          <a:latin typeface="Times New Roman" panose="02020603050405020304"/>
                          <a:ea typeface="Times New Roman" panose="02020603050405020304"/>
                        </a:rPr>
                        <a:t>+</a:t>
                      </a: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课程实验报告成绩</a:t>
                      </a: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50%</a:t>
                      </a: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 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平时成绩</a:t>
                      </a:r>
                    </a:p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36195" marR="36195" marT="0" marB="0" anchor="ctr">
                    <a:lnL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50%</a:t>
                      </a:r>
                      <a:endParaRPr lang="en-US" altLang="zh-CN" sz="1600" b="1">
                        <a:solidFill>
                          <a:srgbClr val="FF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8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考核内容及方式</a:t>
                      </a:r>
                    </a:p>
                  </a:txBody>
                  <a:tcPr marL="36195" marR="36195" marT="0" marB="0" anchor="ctr">
                    <a:lnL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主要考核</a:t>
                      </a: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平时</a:t>
                      </a:r>
                      <a:r>
                        <a:rPr 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上课</a:t>
                      </a: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纪律、出勤表现、对</a:t>
                      </a:r>
                      <a:r>
                        <a:rPr 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课程设计题目</a:t>
                      </a: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的理解程度、</a:t>
                      </a:r>
                      <a:r>
                        <a:rPr lang="zh-CN" sz="16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课程设计题目</a:t>
                      </a: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的难易程度和达成度、学生对知识的综合运用能力、实践动手能力、表达能力等。</a:t>
                      </a:r>
                    </a:p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对课题的理解和思路</a:t>
                      </a: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沟通能力。</a:t>
                      </a: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成绩通过</a:t>
                      </a: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和学生的交流表现</a:t>
                      </a: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确定。</a:t>
                      </a:r>
                      <a:endParaRPr lang="zh-CN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070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课程实验</a:t>
                      </a: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报告</a:t>
                      </a:r>
                    </a:p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36195" marR="36195" marT="0" marB="0" anchor="ctr">
                    <a:lnL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50%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52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考核内容及方式</a:t>
                      </a:r>
                    </a:p>
                  </a:txBody>
                  <a:tcPr marL="36195" marR="36195" marT="0" marB="0" anchor="ctr">
                    <a:lnL w="317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主要考核搜集、整理、分析参考资料的能力，以及用图、表记录实验结果，并运用文字、图表编写文档，描述设计过程及设计结果、表达个人观点的能力；</a:t>
                      </a: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考察课程设计报告的结构、实验方案的可行性、实验数据的准确可靠性、论文的排版和表达质量。</a:t>
                      </a: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成绩通过综合</a:t>
                      </a: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设计</a:t>
                      </a: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报告确定。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80"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是否设置补考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否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考核方式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考查</a:t>
                      </a:r>
                    </a:p>
                  </a:txBody>
                  <a:tcPr marL="36195" marR="36195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矩形 95236"/>
          <p:cNvSpPr/>
          <p:nvPr/>
        </p:nvSpPr>
        <p:spPr>
          <a:xfrm>
            <a:off x="307975" y="1025525"/>
            <a:ext cx="8426450" cy="50774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Clr>
                <a:srgbClr val="0000FF"/>
              </a:buClr>
              <a:buFont typeface="Wingdings" panose="05000000000000000000" pitchFamily="2" charset="2"/>
            </a:pPr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1971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4004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微处理器  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1972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年：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8008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微处理器 </a:t>
            </a:r>
          </a:p>
          <a:p>
            <a:pPr>
              <a:buClr>
                <a:srgbClr val="0000FF"/>
              </a:buClr>
              <a:buFont typeface="Wingdings" panose="05000000000000000000" pitchFamily="2" charset="2"/>
            </a:pPr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1974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8080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微处理器  </a:t>
            </a:r>
          </a:p>
          <a:p>
            <a:pPr>
              <a:buClr>
                <a:srgbClr val="0000FF"/>
              </a:buClr>
              <a:buFont typeface="Wingdings" panose="05000000000000000000" pitchFamily="2" charset="2"/>
            </a:pPr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1978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8086-8088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微处理器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;1982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年：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286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微处理器  </a:t>
            </a:r>
          </a:p>
          <a:p>
            <a:pPr>
              <a:buClr>
                <a:srgbClr val="0000FF"/>
              </a:buClr>
              <a:buFont typeface="Wingdings" panose="05000000000000000000" pitchFamily="2" charset="2"/>
            </a:pPr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1985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：英特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386 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微处理器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;1989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年：英特尔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486 DX CPU 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微处理器  </a:t>
            </a:r>
          </a:p>
          <a:p>
            <a:pPr>
              <a:buClr>
                <a:srgbClr val="0000FF"/>
              </a:buClr>
              <a:buFont typeface="Wingdings" panose="05000000000000000000" pitchFamily="2" charset="2"/>
            </a:pPr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1993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：英特尔奔腾（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Pentium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;1995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年：英特尔高能奔腾（</a:t>
            </a:r>
            <a:r>
              <a:rPr lang="en-US" altLang="zh-CN" sz="1800" b="1" err="1">
                <a:latin typeface="楷体_GB2312" pitchFamily="49" charset="-122"/>
                <a:ea typeface="楷体_GB2312" pitchFamily="49" charset="-122"/>
              </a:rPr>
              <a:t>Italium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 Pentium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</a:t>
            </a:r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1997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年：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英特尔奔腾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II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Pentium II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;1998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年：英特尔奔腾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II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至强（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Xeon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</a:t>
            </a:r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1999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：英特尔赛扬（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Celeron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;1999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年：英特尔奔腾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III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Pentium III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;1999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年：英特尔奔腾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III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至强（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Pentium III Xeon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</a:t>
            </a:r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2000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：英特尔奔腾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Pentium 4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</a:t>
            </a:r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2001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：英特尔至强（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Xeon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;2001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年：英特尔安腾（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Itanium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 </a:t>
            </a:r>
          </a:p>
          <a:p>
            <a:pPr>
              <a:buClr>
                <a:srgbClr val="0000FF"/>
              </a:buClr>
              <a:buFont typeface="Wingdings" panose="05000000000000000000" pitchFamily="2" charset="2"/>
            </a:pPr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2005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Intel Pentium D 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处理器  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2005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年：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Intel </a:t>
            </a:r>
            <a:r>
              <a:rPr lang="en-US" altLang="zh-CN" sz="1800" b="1">
                <a:solidFill>
                  <a:srgbClr val="FF66FF"/>
                </a:solidFill>
                <a:latin typeface="楷体_GB2312" pitchFamily="49" charset="-122"/>
                <a:ea typeface="楷体_GB2312" pitchFamily="49" charset="-122"/>
              </a:rPr>
              <a:t>Core</a:t>
            </a:r>
            <a:r>
              <a:rPr lang="zh-CN" altLang="en-US" sz="1800" b="1" dirty="0">
                <a:solidFill>
                  <a:srgbClr val="FF66FF"/>
                </a:solidFill>
                <a:latin typeface="楷体_GB2312" pitchFamily="49" charset="-122"/>
                <a:ea typeface="楷体_GB2312" pitchFamily="49" charset="-122"/>
              </a:rPr>
              <a:t>处理器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2006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Intel Core2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（酷睿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，俗称“扣肉”）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/ 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赛扬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Duo 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处理器</a:t>
            </a:r>
          </a:p>
          <a:p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2007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Intel 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四核心服务器用处理器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; Intel QX9770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四核至强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45nm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处理器  </a:t>
            </a:r>
          </a:p>
          <a:p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2008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Intel Atom</a:t>
            </a:r>
            <a:r>
              <a:rPr lang="zh-CN" altLang="en-US" sz="1800" b="1" dirty="0">
                <a:solidFill>
                  <a:srgbClr val="FF66FF"/>
                </a:solidFill>
                <a:latin typeface="楷体_GB2312" pitchFamily="49" charset="-122"/>
                <a:ea typeface="楷体_GB2312" pitchFamily="49" charset="-122"/>
              </a:rPr>
              <a:t>凌动处理器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Intel </a:t>
            </a:r>
            <a:r>
              <a:rPr lang="en-US" altLang="zh-CN" sz="1800" b="1" err="1">
                <a:latin typeface="楷体_GB2312" pitchFamily="49" charset="-122"/>
                <a:ea typeface="楷体_GB2312" pitchFamily="49" charset="-122"/>
              </a:rPr>
              <a:t>TerraFlops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 80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核处理器  </a:t>
            </a:r>
          </a:p>
          <a:p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2008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11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17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日：英特尔发布</a:t>
            </a:r>
            <a:r>
              <a:rPr lang="en-US" altLang="zh-CN" sz="1800" b="1">
                <a:solidFill>
                  <a:srgbClr val="FF66FF"/>
                </a:solidFill>
                <a:latin typeface="楷体_GB2312" pitchFamily="49" charset="-122"/>
                <a:ea typeface="楷体_GB2312" pitchFamily="49" charset="-122"/>
              </a:rPr>
              <a:t>core i7</a:t>
            </a:r>
            <a:r>
              <a:rPr lang="zh-CN" altLang="en-US" sz="1800" b="1" dirty="0">
                <a:solidFill>
                  <a:srgbClr val="FF66FF"/>
                </a:solidFill>
                <a:latin typeface="楷体_GB2312" pitchFamily="49" charset="-122"/>
                <a:ea typeface="楷体_GB2312" pitchFamily="49" charset="-122"/>
              </a:rPr>
              <a:t>处理器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  </a:t>
            </a:r>
          </a:p>
          <a:p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2010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30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日，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Intel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公司宣布推出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Intel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至强处理器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7500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系列  </a:t>
            </a:r>
          </a:p>
          <a:p>
            <a:r>
              <a:rPr lang="en-US" altLang="zh-CN" sz="1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2011</a:t>
            </a:r>
            <a:r>
              <a:rPr lang="zh-CN" altLang="en-US" sz="1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日，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Intel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正式发布了基于上代</a:t>
            </a:r>
            <a:r>
              <a:rPr lang="en-US" altLang="zh-CN" sz="1800" b="1" err="1">
                <a:latin typeface="楷体_GB2312" pitchFamily="49" charset="-122"/>
                <a:ea typeface="楷体_GB2312" pitchFamily="49" charset="-122"/>
              </a:rPr>
              <a:t>Westmere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架构的</a:t>
            </a:r>
            <a:r>
              <a:rPr lang="en-US" altLang="zh-CN" sz="1800" b="1" err="1">
                <a:latin typeface="楷体_GB2312" pitchFamily="49" charset="-122"/>
                <a:ea typeface="楷体_GB2312" pitchFamily="49" charset="-122"/>
              </a:rPr>
              <a:t>Westmere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-EX  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基于新一代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Sandy Bridge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架构的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Sandy Bridge-EN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，。</a:t>
            </a:r>
          </a:p>
        </p:txBody>
      </p:sp>
      <p:sp>
        <p:nvSpPr>
          <p:cNvPr id="95238" name="矩形 95237"/>
          <p:cNvSpPr/>
          <p:nvPr/>
        </p:nvSpPr>
        <p:spPr>
          <a:xfrm>
            <a:off x="2801938" y="58738"/>
            <a:ext cx="3040062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2" charset="-122"/>
              </a:rPr>
              <a:t>微处理器的发展</a:t>
            </a:r>
          </a:p>
        </p:txBody>
      </p:sp>
    </p:spTree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矩形 94212"/>
          <p:cNvSpPr/>
          <p:nvPr/>
        </p:nvSpPr>
        <p:spPr>
          <a:xfrm>
            <a:off x="182563" y="930275"/>
            <a:ext cx="9144000" cy="2835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zh-CN" altLang="en-US" sz="2000" b="1" dirty="0">
                <a:solidFill>
                  <a:srgbClr val="0000FF"/>
                </a:solidFill>
                <a:latin typeface="黑体" panose="02010609060101010101" pitchFamily="2" charset="-122"/>
              </a:rPr>
              <a:t>从单处理器向多处理器发展</a:t>
            </a:r>
          </a:p>
          <a:p>
            <a:pPr lvl="1"/>
            <a:r>
              <a:rPr lang="zh-CN" altLang="en-US" sz="2000" b="1" dirty="0">
                <a:latin typeface="黑体" panose="02010609060101010101" pitchFamily="2" charset="-122"/>
              </a:rPr>
              <a:t>    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80486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一个定点处理器，一个浮点处理器；</a:t>
            </a:r>
          </a:p>
          <a:p>
            <a:pPr lvl="1"/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Pentium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二个定点处理器，一个浮点处理器；</a:t>
            </a:r>
          </a:p>
          <a:p>
            <a:pPr lvl="1"/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Pentium Pro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四个定点处理器，二个浮点处理器，支持多</a:t>
            </a:r>
            <a:r>
              <a:rPr lang="en-US" altLang="en-US" sz="2000" b="1" dirty="0">
                <a:latin typeface="楷体_GB2312" pitchFamily="49" charset="-122"/>
                <a:ea typeface="楷体_GB2312" pitchFamily="49" charset="-122"/>
              </a:rPr>
              <a:t>CPU;</a:t>
            </a: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    Pentium II</a:t>
            </a:r>
            <a:r>
              <a:rPr lang="zh-CN" altLang="zh-CN" sz="2000" b="1" dirty="0">
                <a:latin typeface="楷体_GB2312" pitchFamily="49" charset="-122"/>
                <a:ea typeface="楷体_GB2312" pitchFamily="49" charset="-122"/>
              </a:rPr>
              <a:t>片内集成了二级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Cache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buClr>
                <a:srgbClr val="FF3399"/>
              </a:buClr>
              <a:buFont typeface="Wingdings" panose="05000000000000000000" pitchFamily="2" charset="2"/>
              <a:buChar char="v"/>
            </a:pPr>
            <a:r>
              <a:rPr lang="zh-CN" altLang="en-US" sz="2000" b="1" dirty="0">
                <a:solidFill>
                  <a:srgbClr val="0000FF"/>
                </a:solidFill>
                <a:latin typeface="黑体" panose="02010609060101010101" pitchFamily="2" charset="-122"/>
              </a:rPr>
              <a:t>指令系统由复杂指令系统向精简指令系统发展</a:t>
            </a:r>
          </a:p>
          <a:p>
            <a:pPr>
              <a:buClr>
                <a:srgbClr val="0000FF"/>
              </a:buClr>
              <a:buFont typeface="Wingdings" panose="05000000000000000000" pitchFamily="2" charset="2"/>
            </a:pPr>
            <a:endParaRPr lang="en-US" altLang="zh-CN" sz="2000" b="1" dirty="0">
              <a:latin typeface="黑体" panose="02010609060101010101" pitchFamily="2" charset="-122"/>
            </a:endParaRPr>
          </a:p>
          <a:p>
            <a:pPr>
              <a:buClr>
                <a:srgbClr val="0000FF"/>
              </a:buClr>
              <a:buFont typeface="Wingdings" panose="05000000000000000000" pitchFamily="2" charset="2"/>
            </a:pPr>
            <a:endParaRPr lang="en-US" altLang="zh-CN" sz="2000" b="1" dirty="0">
              <a:latin typeface="黑体" panose="02010609060101010101" pitchFamily="2" charset="-122"/>
            </a:endParaRPr>
          </a:p>
          <a:p>
            <a:pPr>
              <a:buClr>
                <a:srgbClr val="0000FF"/>
              </a:buClr>
              <a:buFont typeface="Wingdings" panose="05000000000000000000" pitchFamily="2" charset="2"/>
            </a:pPr>
            <a:endParaRPr lang="en-US" altLang="zh-CN" sz="2000" b="1" dirty="0">
              <a:latin typeface="黑体" panose="02010609060101010101" pitchFamily="2" charset="-122"/>
            </a:endParaRPr>
          </a:p>
        </p:txBody>
      </p:sp>
      <p:sp>
        <p:nvSpPr>
          <p:cNvPr id="94214" name="矩形 94213"/>
          <p:cNvSpPr/>
          <p:nvPr/>
        </p:nvSpPr>
        <p:spPr>
          <a:xfrm>
            <a:off x="784225" y="2871788"/>
            <a:ext cx="456247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2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</a:rPr>
              <a:t>复杂指令系统（</a:t>
            </a:r>
            <a:r>
              <a:rPr lang="en-US" altLang="en-US" sz="2400" b="1">
                <a:solidFill>
                  <a:srgbClr val="C00000"/>
                </a:solidFill>
                <a:latin typeface="黑体" panose="02010609060101010101" pitchFamily="2" charset="-122"/>
              </a:rPr>
              <a:t>CISC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</a:rPr>
              <a:t>）</a:t>
            </a:r>
          </a:p>
          <a:p>
            <a:pPr>
              <a:buClr>
                <a:srgbClr val="0000FF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</a:rPr>
              <a:t> 精简指令系统（</a:t>
            </a:r>
            <a:r>
              <a:rPr lang="en-US" altLang="en-US" sz="2400" b="1">
                <a:solidFill>
                  <a:srgbClr val="C00000"/>
                </a:solidFill>
                <a:latin typeface="黑体" panose="02010609060101010101" pitchFamily="2" charset="-122"/>
              </a:rPr>
              <a:t>RISC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</a:rPr>
              <a:t>）</a:t>
            </a:r>
          </a:p>
        </p:txBody>
      </p:sp>
      <p:sp>
        <p:nvSpPr>
          <p:cNvPr id="94216" name="矩形 94215"/>
          <p:cNvSpPr/>
          <p:nvPr/>
        </p:nvSpPr>
        <p:spPr>
          <a:xfrm>
            <a:off x="220663" y="3878263"/>
            <a:ext cx="8761412" cy="2530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CPU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将会向多核心发展，提高其性能。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不在靠单一的提高主频来提高性能，而是通过集成更多的核心来提高其性能。未来可能会生产出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核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8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核甚至更多核心的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高能低耗。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的性能会逐步提升，但是处理器厂商会利用各处技术降低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的功耗和处理器的电压。  </a:t>
            </a:r>
          </a:p>
          <a:p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CPU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集成度会继续提高，目前</a:t>
            </a:r>
            <a:r>
              <a:rPr lang="en-US" altLang="zh-CN" sz="2000" b="1" err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intel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AMD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以及开始将显卡逐步集成在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内部。未来会将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GPU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整合在一起，生产出性能更进一步的产品；同时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将会可能整合内存到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片内。 </a:t>
            </a:r>
          </a:p>
        </p:txBody>
      </p:sp>
    </p:spTree>
  </p:cSld>
  <p:clrMapOvr>
    <a:masterClrMapping/>
  </p:clrMapOvr>
  <p:transition spd="med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/>
          </p:cNvSpPr>
          <p:nvPr>
            <p:ph type="title"/>
          </p:nvPr>
        </p:nvSpPr>
        <p:spPr>
          <a:xfrm>
            <a:off x="2757488" y="-38417"/>
            <a:ext cx="4492625" cy="642937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r>
              <a:rPr lang="en-US" altLang="zh-CN" sz="3600" dirty="0"/>
              <a:t>1.3  </a:t>
            </a:r>
            <a:r>
              <a:rPr lang="zh-CN" altLang="en-US" sz="3600" dirty="0"/>
              <a:t>嵌入式系统</a:t>
            </a:r>
          </a:p>
        </p:txBody>
      </p:sp>
      <p:pic>
        <p:nvPicPr>
          <p:cNvPr id="48130" name="Picture 4" descr="1t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204913"/>
            <a:ext cx="8955087" cy="5092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xfrm>
            <a:off x="338138" y="0"/>
            <a:ext cx="8805862" cy="642938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嵌入式系统的定义</a:t>
            </a:r>
          </a:p>
        </p:txBody>
      </p:sp>
      <p:sp>
        <p:nvSpPr>
          <p:cNvPr id="55299" name="Rectangle 3"/>
          <p:cNvSpPr>
            <a:spLocks noGrp="1"/>
          </p:cNvSpPr>
          <p:nvPr>
            <p:ph idx="1"/>
          </p:nvPr>
        </p:nvSpPr>
        <p:spPr>
          <a:xfrm>
            <a:off x="355600" y="812800"/>
            <a:ext cx="8392795" cy="5501005"/>
          </a:xfrm>
        </p:spPr>
        <p:txBody>
          <a:bodyPr vert="horz" wrap="square" lIns="0" tIns="0" rIns="0" bIns="0" anchor="t"/>
          <a:lstStyle/>
          <a:p>
            <a:pPr marL="708025" indent="-571500" eaLnBrk="1" hangingPunct="1"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en-US" altLang="zh-CN" sz="3600" dirty="0">
                <a:solidFill>
                  <a:srgbClr val="0000FF"/>
                </a:solidFill>
                <a:ea typeface="华文细黑" panose="0201060004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ea typeface="华文细黑" panose="02010600040101010101" pitchFamily="2" charset="-122"/>
              </a:rPr>
              <a:t>IEEE</a:t>
            </a:r>
            <a:r>
              <a:rPr lang="zh-CN" altLang="en-US" dirty="0">
                <a:solidFill>
                  <a:srgbClr val="0000FF"/>
                </a:solidFill>
                <a:ea typeface="华文细黑" panose="02010600040101010101" pitchFamily="2" charset="-122"/>
              </a:rPr>
              <a:t>定义（国际）</a:t>
            </a:r>
            <a:endParaRPr lang="en-US" altLang="zh-CN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548005" indent="-411480" algn="l" eaLnBrk="1" hangingPunct="1">
              <a:buClr>
                <a:srgbClr val="000000"/>
              </a:buClr>
              <a:buFont typeface="隶书" panose="02010509060101010101" pitchFamily="49" charset="-12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                      devices used to control, monitor</a:t>
            </a:r>
            <a:r>
              <a:rPr lang="zh-CN" altLang="en-US" sz="2400" dirty="0">
                <a:solidFill>
                  <a:srgbClr val="002060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or assist the operation equipment , machinery or plants</a:t>
            </a:r>
            <a:r>
              <a:rPr lang="zh-CN" altLang="en-US" sz="2400" dirty="0">
                <a:solidFill>
                  <a:srgbClr val="002060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（用于控制、监视或者辅助操作机器或设备的装置）</a:t>
            </a:r>
          </a:p>
          <a:p>
            <a:pPr marL="708025" indent="-571500" eaLnBrk="1" hangingPunct="1"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3600" dirty="0">
                <a:solidFill>
                  <a:srgbClr val="0000FF"/>
                </a:solidFill>
                <a:ea typeface="华文细黑" panose="02010600040101010101" pitchFamily="2" charset="-122"/>
              </a:rPr>
              <a:t> </a:t>
            </a:r>
            <a:r>
              <a:rPr lang="zh-CN" altLang="en-US" dirty="0">
                <a:solidFill>
                  <a:srgbClr val="0000FF"/>
                </a:solidFill>
                <a:ea typeface="华文细黑" panose="02010600040101010101" pitchFamily="2" charset="-122"/>
              </a:rPr>
              <a:t>国内的定义</a:t>
            </a:r>
            <a:endParaRPr lang="en-US" altLang="zh-CN" sz="3600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548005" indent="-411480" eaLnBrk="1" hangingPunct="1">
              <a:buClr>
                <a:srgbClr val="000000"/>
              </a:buClr>
              <a:buFont typeface="隶书" panose="02010509060101010101" pitchFamily="49" charset="-122"/>
              <a:buNone/>
            </a:pPr>
            <a:r>
              <a:rPr lang="en-US" altLang="zh-CN" sz="3200" dirty="0">
                <a:solidFill>
                  <a:srgbClr val="002060"/>
                </a:solidFill>
                <a:ea typeface="华文细黑" panose="02010600040101010101" pitchFamily="2" charset="-122"/>
              </a:rPr>
              <a:t>	     </a:t>
            </a:r>
            <a:r>
              <a:rPr lang="zh-CN" altLang="en-US" sz="24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嵌入到对象体系中，以应用为中心，以计算机技术为基础，软硬件可裁剪，适应应用系统对功能、可靠性、成本、体积、功耗等严格要求的的专用计算机系统</a:t>
            </a:r>
          </a:p>
        </p:txBody>
      </p:sp>
      <p:sp>
        <p:nvSpPr>
          <p:cNvPr id="38919" name="矩形 6"/>
          <p:cNvSpPr/>
          <p:nvPr/>
        </p:nvSpPr>
        <p:spPr>
          <a:xfrm>
            <a:off x="2825750" y="4792345"/>
            <a:ext cx="3792220" cy="1322070"/>
          </a:xfrm>
          <a:prstGeom prst="rect">
            <a:avLst/>
          </a:prstGeom>
          <a:noFill/>
          <a:ln w="12700" cmpd="sng">
            <a:solidFill>
              <a:srgbClr val="00B050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B0F0"/>
                </a:solidFill>
                <a:latin typeface="Comic Sans MS" panose="030F0702030302020204" pitchFamily="66" charset="0"/>
              </a:rPr>
              <a:t>Embedded System</a:t>
            </a:r>
          </a:p>
          <a:p>
            <a:pPr algn="ctr"/>
            <a:r>
              <a:rPr lang="en-US" altLang="zh-CN" sz="2000" b="1" dirty="0">
                <a:solidFill>
                  <a:srgbClr val="00B0F0"/>
                </a:solidFill>
                <a:latin typeface="Comic Sans MS" panose="030F0702030302020204" pitchFamily="66" charset="0"/>
              </a:rPr>
              <a:t>Embedded Computer System</a:t>
            </a:r>
          </a:p>
          <a:p>
            <a:pPr algn="ctr"/>
            <a:r>
              <a:rPr lang="en-US" altLang="zh-CN" sz="2000" b="1" dirty="0">
                <a:solidFill>
                  <a:srgbClr val="00B0F0"/>
                </a:solidFill>
                <a:latin typeface="Comic Sans MS" panose="030F0702030302020204" pitchFamily="66" charset="0"/>
              </a:rPr>
              <a:t>Embedded Real-time System</a:t>
            </a:r>
          </a:p>
          <a:p>
            <a:pPr algn="ctr"/>
            <a:r>
              <a:rPr lang="en-US" altLang="zh-CN" sz="2000" b="1" dirty="0">
                <a:solidFill>
                  <a:srgbClr val="00B0F0"/>
                </a:solidFill>
                <a:latin typeface="Comic Sans MS" panose="030F0702030302020204" pitchFamily="66" charset="0"/>
              </a:rPr>
              <a:t>Embedded Device</a:t>
            </a:r>
            <a:endParaRPr lang="zh-CN" altLang="en-US" sz="2000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2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43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0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  <p:bldP spid="38919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3"/>
          <p:cNvSpPr>
            <a:spLocks noGrp="1"/>
          </p:cNvSpPr>
          <p:nvPr>
            <p:ph type="body"/>
          </p:nvPr>
        </p:nvSpPr>
        <p:spPr>
          <a:xfrm>
            <a:off x="122238" y="855663"/>
            <a:ext cx="8877300" cy="104616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/>
          <a:p>
            <a:pPr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003399"/>
                </a:solidFill>
              </a:rPr>
              <a:t>国内普遍认同的定义</a:t>
            </a:r>
          </a:p>
          <a:p>
            <a:pPr>
              <a:buClr>
                <a:schemeClr val="tx1"/>
              </a:buClr>
              <a:buNone/>
            </a:pPr>
            <a:r>
              <a:rPr lang="zh-CN" altLang="en-US" dirty="0">
                <a:solidFill>
                  <a:schemeClr val="tx1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      </a:t>
            </a:r>
            <a:r>
              <a:rPr lang="zh-CN" altLang="en-US" sz="2400" dirty="0">
                <a:solidFill>
                  <a:schemeClr val="tx1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以</a:t>
            </a:r>
            <a:r>
              <a: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各种形态</a:t>
            </a:r>
            <a:r>
              <a:rPr lang="zh-CN" altLang="en-US" sz="2400" dirty="0">
                <a:solidFill>
                  <a:schemeClr val="tx1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嵌入到对象体系中的专用计算机系统</a:t>
            </a:r>
          </a:p>
        </p:txBody>
      </p:sp>
      <p:sp>
        <p:nvSpPr>
          <p:cNvPr id="6" name="Rectangle 8"/>
          <p:cNvSpPr/>
          <p:nvPr/>
        </p:nvSpPr>
        <p:spPr>
          <a:xfrm>
            <a:off x="757555" y="2197100"/>
            <a:ext cx="2508250" cy="92202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b="1" dirty="0">
                <a:solidFill>
                  <a:srgbClr val="0033CC"/>
                </a:solidFill>
                <a:latin typeface="Comic Sans MS" panose="030F0702030302020204" pitchFamily="66" charset="0"/>
              </a:rPr>
              <a:t>芯片级（</a:t>
            </a:r>
            <a:r>
              <a:rPr lang="en-US" altLang="zh-CN" sz="2000" b="1" err="1">
                <a:solidFill>
                  <a:srgbClr val="0033CC"/>
                </a:solidFill>
                <a:latin typeface="Comic Sans MS" panose="030F0702030302020204" pitchFamily="66" charset="0"/>
              </a:rPr>
              <a:t>MCU、SoC</a:t>
            </a:r>
            <a:r>
              <a:rPr lang="en-US" altLang="zh-CN" sz="2000" b="1">
                <a:solidFill>
                  <a:srgbClr val="0033CC"/>
                </a:solidFill>
                <a:latin typeface="Comic Sans MS" panose="030F0702030302020204" pitchFamily="66" charset="0"/>
              </a:rPr>
              <a:t>）</a:t>
            </a:r>
          </a:p>
          <a:p>
            <a:pPr>
              <a:lnSpc>
                <a:spcPct val="90000"/>
              </a:lnSpc>
            </a:pPr>
            <a:r>
              <a:rPr lang="zh-CN" altLang="en-US" sz="2000" b="1" dirty="0">
                <a:solidFill>
                  <a:srgbClr val="0033CC"/>
                </a:solidFill>
                <a:latin typeface="Comic Sans MS" panose="030F0702030302020204" pitchFamily="66" charset="0"/>
              </a:rPr>
              <a:t>板级（单板、模块）</a:t>
            </a:r>
          </a:p>
          <a:p>
            <a:pPr>
              <a:lnSpc>
                <a:spcPct val="90000"/>
              </a:lnSpc>
            </a:pPr>
            <a:r>
              <a:rPr lang="zh-CN" altLang="en-US" sz="2000" b="1" dirty="0">
                <a:solidFill>
                  <a:srgbClr val="0033CC"/>
                </a:solidFill>
                <a:latin typeface="Comic Sans MS" panose="030F0702030302020204" pitchFamily="66" charset="0"/>
              </a:rPr>
              <a:t>设备级（工控机）</a:t>
            </a:r>
          </a:p>
        </p:txBody>
      </p:sp>
      <p:sp>
        <p:nvSpPr>
          <p:cNvPr id="211978" name="Line 10"/>
          <p:cNvSpPr/>
          <p:nvPr/>
        </p:nvSpPr>
        <p:spPr>
          <a:xfrm>
            <a:off x="2105025" y="1800225"/>
            <a:ext cx="0" cy="433388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 sz="1800" dirty="0">
              <a:latin typeface="Arial" panose="020B0604020202020204" pitchFamily="34" charset="0"/>
            </a:endParaRPr>
          </a:p>
        </p:txBody>
      </p:sp>
      <p:pic>
        <p:nvPicPr>
          <p:cNvPr id="2" name="Picture 5" descr="image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2400300"/>
            <a:ext cx="3743325" cy="3115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61" name="Text Box 7"/>
          <p:cNvSpPr txBox="1"/>
          <p:nvPr/>
        </p:nvSpPr>
        <p:spPr>
          <a:xfrm>
            <a:off x="757555" y="3430270"/>
            <a:ext cx="3641725" cy="2085975"/>
          </a:xfrm>
          <a:prstGeom prst="rect">
            <a:avLst/>
          </a:prstGeom>
          <a:noFill/>
          <a:ln w="28575" cap="flat" cmpd="sng">
            <a:solidFill>
              <a:schemeClr val="accent1">
                <a:shade val="50000"/>
              </a:schemeClr>
            </a:solidFill>
            <a:prstDash val="sysDot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L="352425" indent="-352425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以应用为中心</a:t>
            </a:r>
            <a:endParaRPr lang="zh-CN" altLang="en-US" sz="2400" b="1" dirty="0">
              <a:solidFill>
                <a:srgbClr val="FF3399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52425" indent="-352425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软、硬件可裁剪</a:t>
            </a:r>
          </a:p>
          <a:p>
            <a:pPr marL="352425" indent="-352425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对体积、功耗、实时性、可靠性、功能、成本等有严格约束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9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491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4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49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49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3" grpId="0" build="p"/>
      <p:bldP spid="6" grpId="0" bldLvl="0" animBg="1"/>
      <p:bldP spid="49161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7721" t="27201" r="9067" b="26423"/>
          <a:stretch>
            <a:fillRect/>
          </a:stretch>
        </p:blipFill>
        <p:spPr>
          <a:xfrm>
            <a:off x="79375" y="631190"/>
            <a:ext cx="5603875" cy="3259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23664" t="60784" r="23093" b="8654"/>
          <a:stretch>
            <a:fillRect/>
          </a:stretch>
        </p:blipFill>
        <p:spPr>
          <a:xfrm>
            <a:off x="1692275" y="4302760"/>
            <a:ext cx="6457315" cy="1975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>
                  <a:alpha val="100000"/>
                </a:srgbClr>
              </a:clrFrom>
              <a:clrTo>
                <a:srgbClr val="FDFDFF">
                  <a:alpha val="100000"/>
                  <a:alpha val="0"/>
                </a:srgbClr>
              </a:clrTo>
            </a:clrChange>
          </a:blip>
          <a:srcRect l="29990" t="18914" r="29116" b="39188"/>
          <a:stretch>
            <a:fillRect/>
          </a:stretch>
        </p:blipFill>
        <p:spPr>
          <a:xfrm>
            <a:off x="4867910" y="2007235"/>
            <a:ext cx="3953510" cy="216725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8410" t="28528" r="49098" b="22064"/>
          <a:stretch>
            <a:fillRect/>
          </a:stretch>
        </p:blipFill>
        <p:spPr>
          <a:xfrm>
            <a:off x="38100" y="1730375"/>
            <a:ext cx="4361180" cy="4154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50129" t="24071" r="4667" b="22554"/>
          <a:stretch>
            <a:fillRect/>
          </a:stretch>
        </p:blipFill>
        <p:spPr>
          <a:xfrm>
            <a:off x="4380230" y="1348105"/>
            <a:ext cx="4638675" cy="4488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9875" y="1143000"/>
            <a:ext cx="2037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</a:rPr>
              <a:t>应用演变</a:t>
            </a:r>
          </a:p>
        </p:txBody>
      </p:sp>
    </p:spTree>
  </p:cSld>
  <p:clrMapOvr>
    <a:masterClrMapping/>
  </p:clrMapOvr>
  <p:transition spd="med"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4368" y="32071"/>
            <a:ext cx="6554369" cy="5530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嵌入式系统和通用计算机比较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30175" y="831215"/>
            <a:ext cx="4598035" cy="1256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4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150620" lvl="2" indent="-457200" eaLnBrk="1" hangingPunct="1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70000"/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rgbClr val="1E0FEF"/>
                </a:solidFill>
                <a:latin typeface="Times-Roman" charset="0"/>
                <a:ea typeface="宋体" panose="02010600030101010101" pitchFamily="2" charset="-122"/>
              </a:rPr>
              <a:t>相同</a:t>
            </a:r>
            <a:endParaRPr lang="zh-CN" altLang="en-US" sz="2300">
              <a:solidFill>
                <a:srgbClr val="000000"/>
              </a:solidFill>
              <a:latin typeface="Times-Roman" charset="0"/>
              <a:ea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  <a:spcBef>
                <a:spcPct val="20000"/>
              </a:spcBef>
              <a:buClr>
                <a:srgbClr val="CCCC00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300">
                <a:solidFill>
                  <a:srgbClr val="000000"/>
                </a:solidFill>
                <a:ea typeface="黑体" panose="02010609060101010101" pitchFamily="2" charset="-122"/>
              </a:rPr>
              <a:t>    </a:t>
            </a:r>
            <a:r>
              <a:rPr lang="zh-CN" altLang="en-US" sz="2400">
                <a:solidFill>
                  <a:schemeClr val="tx1"/>
                </a:solidFill>
                <a:ea typeface="黑体" panose="02010609060101010101" pitchFamily="2" charset="-122"/>
              </a:rPr>
              <a:t>硬件和软件的集合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30175" y="2305685"/>
            <a:ext cx="8686800" cy="378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4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81430" indent="-2921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36320" lvl="2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rgbClr val="1E0FEF"/>
                </a:solidFill>
                <a:latin typeface="Times-Roman" charset="0"/>
                <a:ea typeface="宋体" panose="02010600030101010101" pitchFamily="2" charset="-122"/>
              </a:rPr>
              <a:t>不同</a:t>
            </a:r>
            <a:endParaRPr lang="zh-CN" altLang="en-US" sz="2300">
              <a:solidFill>
                <a:srgbClr val="000000"/>
              </a:solidFill>
              <a:latin typeface="Times-Roman" charset="0"/>
              <a:ea typeface="宋体" panose="02010600030101010101" pitchFamily="2" charset="-122"/>
            </a:endParaRPr>
          </a:p>
          <a:p>
            <a:pPr lvl="3" eaLnBrk="1" hangingPunct="1">
              <a:lnSpc>
                <a:spcPct val="150000"/>
              </a:lnSpc>
              <a:spcBef>
                <a:spcPct val="20000"/>
              </a:spcBef>
              <a:buClr>
                <a:srgbClr val="330066"/>
              </a:buClr>
              <a:buSzPct val="75000"/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rgbClr val="000000"/>
                </a:solidFill>
                <a:ea typeface="黑体" panose="02010609060101010101" pitchFamily="2" charset="-122"/>
              </a:rPr>
              <a:t>形态：</a:t>
            </a:r>
            <a:r>
              <a:rPr lang="zh-CN" altLang="en-US" sz="2000">
                <a:solidFill>
                  <a:srgbClr val="1E0FEF"/>
                </a:solidFill>
                <a:ea typeface="宋体" panose="02010600030101010101" pitchFamily="2" charset="-122"/>
              </a:rPr>
              <a:t>“嵌入”于不同设备</a:t>
            </a:r>
            <a:r>
              <a:rPr lang="zh-CN" altLang="en-US" sz="200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Vs  </a:t>
            </a:r>
            <a:r>
              <a:rPr lang="zh-CN" altLang="en-US" sz="2000">
                <a:solidFill>
                  <a:srgbClr val="000000"/>
                </a:solidFill>
                <a:ea typeface="宋体" panose="02010600030101010101" pitchFamily="2" charset="-122"/>
              </a:rPr>
              <a:t>基本雷同的标准形态独立存在</a:t>
            </a:r>
          </a:p>
          <a:p>
            <a:pPr lvl="3" eaLnBrk="1" hangingPunct="1">
              <a:lnSpc>
                <a:spcPct val="150000"/>
              </a:lnSpc>
              <a:spcBef>
                <a:spcPct val="20000"/>
              </a:spcBef>
              <a:buClr>
                <a:srgbClr val="330066"/>
              </a:buClr>
              <a:buSzPct val="75000"/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rgbClr val="000000"/>
                </a:solidFill>
                <a:ea typeface="黑体" panose="02010609060101010101" pitchFamily="2" charset="-122"/>
              </a:rPr>
              <a:t>价值：</a:t>
            </a:r>
            <a:r>
              <a:rPr lang="zh-CN" altLang="en-US" sz="2000">
                <a:solidFill>
                  <a:srgbClr val="1E0FEF"/>
                </a:solidFill>
                <a:ea typeface="宋体" panose="02010600030101010101" pitchFamily="2" charset="-122"/>
              </a:rPr>
              <a:t>“嵌入”的不同设备</a:t>
            </a:r>
            <a:r>
              <a:rPr lang="zh-CN" altLang="en-US" sz="200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Vs  </a:t>
            </a:r>
            <a:r>
              <a:rPr lang="zh-CN" altLang="en-US" sz="2000">
                <a:solidFill>
                  <a:srgbClr val="000000"/>
                </a:solidFill>
                <a:ea typeface="宋体" panose="02010600030101010101" pitchFamily="2" charset="-122"/>
              </a:rPr>
              <a:t>通用指标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计算能力、存储能力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lvl="3" eaLnBrk="1" hangingPunct="1">
              <a:lnSpc>
                <a:spcPct val="150000"/>
              </a:lnSpc>
              <a:spcBef>
                <a:spcPct val="20000"/>
              </a:spcBef>
              <a:buClr>
                <a:srgbClr val="330066"/>
              </a:buClr>
              <a:buSzPct val="75000"/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rgbClr val="000000"/>
                </a:solidFill>
                <a:ea typeface="黑体" panose="02010609060101010101" pitchFamily="2" charset="-122"/>
              </a:rPr>
              <a:t>功耗</a:t>
            </a:r>
            <a:r>
              <a:rPr lang="zh-CN" altLang="en-US" sz="200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>
                <a:solidFill>
                  <a:srgbClr val="1E0FEF"/>
                </a:solidFill>
                <a:ea typeface="宋体" panose="02010600030101010101" pitchFamily="2" charset="-122"/>
              </a:rPr>
              <a:t>几</a:t>
            </a:r>
            <a:r>
              <a:rPr lang="en-US" altLang="zh-CN" sz="2000">
                <a:solidFill>
                  <a:srgbClr val="1E0FEF"/>
                </a:solidFill>
                <a:ea typeface="宋体" panose="02010600030101010101" pitchFamily="2" charset="-122"/>
              </a:rPr>
              <a:t>mW</a:t>
            </a:r>
            <a:r>
              <a:rPr lang="zh-CN" altLang="en-US" sz="2000">
                <a:solidFill>
                  <a:srgbClr val="1E0FEF"/>
                </a:solidFill>
                <a:ea typeface="宋体" panose="02010600030101010101" pitchFamily="2" charset="-122"/>
              </a:rPr>
              <a:t>－几</a:t>
            </a:r>
            <a:r>
              <a:rPr lang="en-US" altLang="zh-CN" sz="2000">
                <a:solidFill>
                  <a:srgbClr val="1E0FEF"/>
                </a:solidFill>
                <a:ea typeface="宋体" panose="02010600030101010101" pitchFamily="2" charset="-122"/>
              </a:rPr>
              <a:t>W</a:t>
            </a: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               Vs </a:t>
            </a:r>
            <a:r>
              <a:rPr lang="zh-CN" altLang="en-US" sz="2000">
                <a:solidFill>
                  <a:srgbClr val="000000"/>
                </a:solidFill>
                <a:ea typeface="宋体" panose="02010600030101010101" pitchFamily="2" charset="-122"/>
              </a:rPr>
              <a:t>几百</a:t>
            </a: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W</a:t>
            </a:r>
          </a:p>
          <a:p>
            <a:pPr lvl="3" eaLnBrk="1" hangingPunct="1">
              <a:lnSpc>
                <a:spcPct val="150000"/>
              </a:lnSpc>
              <a:spcBef>
                <a:spcPct val="20000"/>
              </a:spcBef>
              <a:buClr>
                <a:srgbClr val="330066"/>
              </a:buClr>
              <a:buSzPct val="75000"/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rgbClr val="000000"/>
                </a:solidFill>
                <a:ea typeface="黑体" panose="02010609060101010101" pitchFamily="2" charset="-122"/>
              </a:rPr>
              <a:t>功能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>
                <a:solidFill>
                  <a:srgbClr val="1E0FEF"/>
                </a:solidFill>
                <a:ea typeface="宋体" panose="02010600030101010101" pitchFamily="2" charset="-122"/>
              </a:rPr>
              <a:t>专用单一                  </a:t>
            </a:r>
            <a:r>
              <a:rPr lang="zh-CN" altLang="en-US" sz="200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Vs  </a:t>
            </a:r>
            <a:r>
              <a:rPr lang="zh-CN" altLang="en-US" sz="2000">
                <a:solidFill>
                  <a:srgbClr val="000000"/>
                </a:solidFill>
                <a:ea typeface="宋体" panose="02010600030101010101" pitchFamily="2" charset="-122"/>
              </a:rPr>
              <a:t>通用复杂</a:t>
            </a:r>
          </a:p>
          <a:p>
            <a:pPr lvl="3" eaLnBrk="1" hangingPunct="1">
              <a:lnSpc>
                <a:spcPct val="150000"/>
              </a:lnSpc>
              <a:spcBef>
                <a:spcPct val="20000"/>
              </a:spcBef>
              <a:buClr>
                <a:srgbClr val="330066"/>
              </a:buClr>
              <a:buSzPct val="75000"/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rgbClr val="000000"/>
                </a:solidFill>
                <a:ea typeface="黑体" panose="02010609060101010101" pitchFamily="2" charset="-122"/>
              </a:rPr>
              <a:t>资源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zh-CN" altLang="en-US" sz="2000">
                <a:solidFill>
                  <a:srgbClr val="1E0FEF"/>
                </a:solidFill>
                <a:ea typeface="宋体" panose="02010600030101010101" pitchFamily="2" charset="-122"/>
              </a:rPr>
              <a:t>够用就行</a:t>
            </a:r>
            <a:r>
              <a:rPr lang="zh-CN" altLang="en-US" sz="2000">
                <a:solidFill>
                  <a:srgbClr val="000000"/>
                </a:solidFill>
                <a:ea typeface="宋体" panose="02010600030101010101" pitchFamily="2" charset="-122"/>
              </a:rPr>
              <a:t>                    </a:t>
            </a: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Vs  </a:t>
            </a:r>
            <a:r>
              <a:rPr lang="zh-CN" altLang="en-US" sz="2000">
                <a:solidFill>
                  <a:srgbClr val="000000"/>
                </a:solidFill>
                <a:ea typeface="宋体" panose="02010600030101010101" pitchFamily="2" charset="-122"/>
              </a:rPr>
              <a:t>大而全</a:t>
            </a:r>
          </a:p>
          <a:p>
            <a:pPr lvl="3" eaLnBrk="1" hangingPunct="1">
              <a:spcBef>
                <a:spcPct val="20000"/>
              </a:spcBef>
              <a:buClr>
                <a:srgbClr val="330066"/>
              </a:buClr>
              <a:buSzPct val="75000"/>
              <a:buFont typeface="Wingdings" panose="05000000000000000000" pitchFamily="2" charset="2"/>
              <a:buChar char="§"/>
            </a:pPr>
            <a:endParaRPr lang="en-US" altLang="zh-CN" sz="20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AutoShape 4"/>
          <p:cNvSpPr/>
          <p:nvPr/>
        </p:nvSpPr>
        <p:spPr>
          <a:xfrm>
            <a:off x="631825" y="2100263"/>
            <a:ext cx="228600" cy="3429000"/>
          </a:xfrm>
          <a:prstGeom prst="leftBrace">
            <a:avLst>
              <a:gd name="adj1" fmla="val 125000"/>
              <a:gd name="adj2" fmla="val 50000"/>
            </a:avLst>
          </a:prstGeom>
          <a:noFill/>
          <a:ln w="3175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0" hangingPunct="0"/>
            <a:endParaRPr lang="zh-CN" altLang="en-US" sz="2800" b="1" dirty="0">
              <a:latin typeface="Comic Sans MS" panose="030F0702030302020204" pitchFamily="66" charset="0"/>
            </a:endParaRPr>
          </a:p>
        </p:txBody>
      </p:sp>
      <p:sp>
        <p:nvSpPr>
          <p:cNvPr id="88069" name="Text Box 5"/>
          <p:cNvSpPr txBox="1"/>
          <p:nvPr/>
        </p:nvSpPr>
        <p:spPr>
          <a:xfrm>
            <a:off x="827088" y="1804988"/>
            <a:ext cx="10541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rgbClr val="0020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硬件</a:t>
            </a:r>
          </a:p>
        </p:txBody>
      </p:sp>
      <p:sp>
        <p:nvSpPr>
          <p:cNvPr id="88070" name="Text Box 6"/>
          <p:cNvSpPr txBox="1"/>
          <p:nvPr/>
        </p:nvSpPr>
        <p:spPr>
          <a:xfrm>
            <a:off x="827088" y="4157663"/>
            <a:ext cx="10795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rgbClr val="0020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软件</a:t>
            </a:r>
          </a:p>
        </p:txBody>
      </p:sp>
      <p:sp>
        <p:nvSpPr>
          <p:cNvPr id="88071" name="Text Box 7"/>
          <p:cNvSpPr txBox="1"/>
          <p:nvPr/>
        </p:nvSpPr>
        <p:spPr>
          <a:xfrm>
            <a:off x="827088" y="5414963"/>
            <a:ext cx="18034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rgbClr val="00206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开发系统</a:t>
            </a:r>
          </a:p>
        </p:txBody>
      </p:sp>
      <p:sp>
        <p:nvSpPr>
          <p:cNvPr id="88072" name="AutoShape 8"/>
          <p:cNvSpPr/>
          <p:nvPr/>
        </p:nvSpPr>
        <p:spPr bwMode="auto">
          <a:xfrm>
            <a:off x="1716088" y="1004888"/>
            <a:ext cx="176213" cy="2303463"/>
          </a:xfrm>
          <a:prstGeom prst="leftBrace">
            <a:avLst>
              <a:gd name="adj1" fmla="val 108934"/>
              <a:gd name="adj2" fmla="val 50000"/>
            </a:avLst>
          </a:prstGeom>
          <a:noFill/>
          <a:ln w="28575">
            <a:solidFill>
              <a:schemeClr val="accent6">
                <a:lumMod val="50000"/>
              </a:schemeClr>
            </a:solidFill>
            <a:rou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73" name="Text Box 9"/>
          <p:cNvSpPr txBox="1"/>
          <p:nvPr/>
        </p:nvSpPr>
        <p:spPr>
          <a:xfrm>
            <a:off x="1868488" y="739775"/>
            <a:ext cx="23622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Comic Sans MS" panose="030F0702030302020204" pitchFamily="66" charset="0"/>
              </a:rPr>
              <a:t>嵌入式处理器</a:t>
            </a:r>
          </a:p>
        </p:txBody>
      </p:sp>
      <p:sp>
        <p:nvSpPr>
          <p:cNvPr id="88074" name="Text Box 10"/>
          <p:cNvSpPr txBox="1"/>
          <p:nvPr/>
        </p:nvSpPr>
        <p:spPr>
          <a:xfrm>
            <a:off x="1906588" y="1519238"/>
            <a:ext cx="2030412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Comic Sans MS" panose="030F0702030302020204" pitchFamily="66" charset="0"/>
              </a:rPr>
              <a:t>存储器系统</a:t>
            </a:r>
          </a:p>
        </p:txBody>
      </p:sp>
      <p:sp>
        <p:nvSpPr>
          <p:cNvPr id="88075" name="Text Box 11"/>
          <p:cNvSpPr txBox="1"/>
          <p:nvPr/>
        </p:nvSpPr>
        <p:spPr>
          <a:xfrm>
            <a:off x="1931988" y="2298700"/>
            <a:ext cx="175577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Comic Sans MS" panose="030F0702030302020204" pitchFamily="66" charset="0"/>
              </a:rPr>
              <a:t>外部接口</a:t>
            </a:r>
          </a:p>
        </p:txBody>
      </p:sp>
      <p:sp>
        <p:nvSpPr>
          <p:cNvPr id="88076" name="AutoShape 12"/>
          <p:cNvSpPr/>
          <p:nvPr/>
        </p:nvSpPr>
        <p:spPr>
          <a:xfrm>
            <a:off x="6724650" y="220663"/>
            <a:ext cx="1335088" cy="1574800"/>
          </a:xfrm>
          <a:prstGeom prst="wedgeRoundRectCallout">
            <a:avLst>
              <a:gd name="adj1" fmla="val -262500"/>
              <a:gd name="adj2" fmla="val -28"/>
              <a:gd name="adj3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EMPU</a:t>
            </a:r>
          </a:p>
          <a:p>
            <a:pPr algn="ctr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EMCU</a:t>
            </a:r>
          </a:p>
          <a:p>
            <a:pPr algn="ctr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EDSP</a:t>
            </a:r>
          </a:p>
          <a:p>
            <a:pPr algn="ctr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ESoC</a:t>
            </a:r>
          </a:p>
          <a:p>
            <a:pPr algn="ctr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EPSoC</a:t>
            </a:r>
          </a:p>
        </p:txBody>
      </p:sp>
      <p:sp>
        <p:nvSpPr>
          <p:cNvPr id="88077" name="AutoShape 13"/>
          <p:cNvSpPr/>
          <p:nvPr/>
        </p:nvSpPr>
        <p:spPr>
          <a:xfrm>
            <a:off x="4387850" y="1131888"/>
            <a:ext cx="1735138" cy="1204912"/>
          </a:xfrm>
          <a:prstGeom prst="wedgeRoundRectCallout">
            <a:avLst>
              <a:gd name="adj1" fmla="val -77264"/>
              <a:gd name="adj2" fmla="val 9949"/>
              <a:gd name="adj3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程序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ROM</a:t>
            </a: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数据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RAM</a:t>
            </a: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参数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EEPROM</a:t>
            </a:r>
          </a:p>
          <a:p>
            <a:pPr algn="ctr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NVRAM</a:t>
            </a:r>
          </a:p>
        </p:txBody>
      </p:sp>
      <p:sp>
        <p:nvSpPr>
          <p:cNvPr id="88078" name="AutoShape 14"/>
          <p:cNvSpPr/>
          <p:nvPr/>
        </p:nvSpPr>
        <p:spPr>
          <a:xfrm>
            <a:off x="7554913" y="2057400"/>
            <a:ext cx="1431925" cy="1263650"/>
          </a:xfrm>
          <a:prstGeom prst="wedgeRoundRectCallout">
            <a:avLst>
              <a:gd name="adj1" fmla="val -325833"/>
              <a:gd name="adj2" fmla="val -9546"/>
              <a:gd name="adj3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并行接口</a:t>
            </a: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串行接口</a:t>
            </a: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音视频接口</a:t>
            </a:r>
            <a:b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</a:b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网络接口</a:t>
            </a:r>
          </a:p>
        </p:txBody>
      </p:sp>
      <p:sp>
        <p:nvSpPr>
          <p:cNvPr id="88079" name="AutoShape 15"/>
          <p:cNvSpPr/>
          <p:nvPr/>
        </p:nvSpPr>
        <p:spPr bwMode="auto">
          <a:xfrm>
            <a:off x="1690688" y="4048125"/>
            <a:ext cx="228600" cy="695325"/>
          </a:xfrm>
          <a:prstGeom prst="leftBrace">
            <a:avLst>
              <a:gd name="adj1" fmla="val 25347"/>
              <a:gd name="adj2" fmla="val 50000"/>
            </a:avLst>
          </a:prstGeom>
          <a:noFill/>
          <a:ln w="28575">
            <a:solidFill>
              <a:schemeClr val="accent6">
                <a:lumMod val="50000"/>
              </a:schemeClr>
            </a:solidFill>
            <a:rou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80" name="Text Box 16"/>
          <p:cNvSpPr txBox="1"/>
          <p:nvPr/>
        </p:nvSpPr>
        <p:spPr>
          <a:xfrm>
            <a:off x="1958975" y="3817938"/>
            <a:ext cx="29083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Comic Sans MS" panose="030F0702030302020204" pitchFamily="66" charset="0"/>
              </a:rPr>
              <a:t>嵌入式操作系统</a:t>
            </a:r>
          </a:p>
        </p:txBody>
      </p:sp>
      <p:sp>
        <p:nvSpPr>
          <p:cNvPr id="88081" name="Text Box 17"/>
          <p:cNvSpPr txBox="1"/>
          <p:nvPr/>
        </p:nvSpPr>
        <p:spPr>
          <a:xfrm>
            <a:off x="1944688" y="4414838"/>
            <a:ext cx="1789112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Comic Sans MS" panose="030F0702030302020204" pitchFamily="66" charset="0"/>
              </a:rPr>
              <a:t>应用软件</a:t>
            </a:r>
          </a:p>
        </p:txBody>
      </p:sp>
      <p:sp>
        <p:nvSpPr>
          <p:cNvPr id="88082" name="AutoShape 18"/>
          <p:cNvSpPr/>
          <p:nvPr/>
        </p:nvSpPr>
        <p:spPr>
          <a:xfrm>
            <a:off x="6985000" y="4268788"/>
            <a:ext cx="1905000" cy="1473200"/>
          </a:xfrm>
          <a:prstGeom prst="wedgeRoundRectCallout">
            <a:avLst>
              <a:gd name="adj1" fmla="val -192481"/>
              <a:gd name="adj2" fmla="val -50935"/>
              <a:gd name="adj3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>
              <a:spcBef>
                <a:spcPct val="1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VxWorks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μc/OS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Windows CE</a:t>
            </a:r>
          </a:p>
          <a:p>
            <a:pPr algn="ctr">
              <a:spcBef>
                <a:spcPct val="1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嵌入式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Linux</a:t>
            </a:r>
          </a:p>
        </p:txBody>
      </p:sp>
      <p:sp>
        <p:nvSpPr>
          <p:cNvPr id="88083" name="AutoShape 19"/>
          <p:cNvSpPr/>
          <p:nvPr/>
        </p:nvSpPr>
        <p:spPr>
          <a:xfrm>
            <a:off x="5249863" y="4738688"/>
            <a:ext cx="1155700" cy="955675"/>
          </a:xfrm>
          <a:prstGeom prst="wedgeRoundRectCallout">
            <a:avLst>
              <a:gd name="adj1" fmla="val -107019"/>
              <a:gd name="adj2" fmla="val 144"/>
              <a:gd name="adj3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编译器</a:t>
            </a: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链接器</a:t>
            </a: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调试器</a:t>
            </a:r>
          </a:p>
        </p:txBody>
      </p:sp>
      <p:sp>
        <p:nvSpPr>
          <p:cNvPr id="88084" name="AutoShape 20"/>
          <p:cNvSpPr/>
          <p:nvPr/>
        </p:nvSpPr>
        <p:spPr bwMode="auto">
          <a:xfrm>
            <a:off x="2401888" y="5262563"/>
            <a:ext cx="228600" cy="762000"/>
          </a:xfrm>
          <a:prstGeom prst="leftBrace">
            <a:avLst>
              <a:gd name="adj1" fmla="val 27778"/>
              <a:gd name="adj2" fmla="val 50000"/>
            </a:avLst>
          </a:prstGeom>
          <a:noFill/>
          <a:ln w="28575">
            <a:solidFill>
              <a:schemeClr val="accent6">
                <a:lumMod val="50000"/>
              </a:schemeClr>
            </a:solidFill>
            <a:rou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85" name="Text Box 21"/>
          <p:cNvSpPr txBox="1"/>
          <p:nvPr/>
        </p:nvSpPr>
        <p:spPr>
          <a:xfrm>
            <a:off x="2554288" y="4989513"/>
            <a:ext cx="23622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Comic Sans MS" panose="030F0702030302020204" pitchFamily="66" charset="0"/>
              </a:rPr>
              <a:t>集成软件环境</a:t>
            </a:r>
          </a:p>
        </p:txBody>
      </p:sp>
      <p:sp>
        <p:nvSpPr>
          <p:cNvPr id="88086" name="Text Box 22"/>
          <p:cNvSpPr txBox="1"/>
          <p:nvPr/>
        </p:nvSpPr>
        <p:spPr>
          <a:xfrm>
            <a:off x="2655888" y="5730875"/>
            <a:ext cx="1751012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Comic Sans MS" panose="030F0702030302020204" pitchFamily="66" charset="0"/>
              </a:rPr>
              <a:t>硬件工具</a:t>
            </a:r>
          </a:p>
        </p:txBody>
      </p:sp>
      <p:sp>
        <p:nvSpPr>
          <p:cNvPr id="88087" name="AutoShape 23"/>
          <p:cNvSpPr/>
          <p:nvPr/>
        </p:nvSpPr>
        <p:spPr>
          <a:xfrm>
            <a:off x="4808538" y="5824538"/>
            <a:ext cx="1928812" cy="915987"/>
          </a:xfrm>
          <a:prstGeom prst="wedgeRoundRectCallout">
            <a:avLst>
              <a:gd name="adj1" fmla="val -83620"/>
              <a:gd name="adj2" fmla="val -31606"/>
              <a:gd name="adj3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仿真器</a:t>
            </a: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编程器</a:t>
            </a: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在线调试工具</a:t>
            </a:r>
          </a:p>
        </p:txBody>
      </p:sp>
      <p:sp>
        <p:nvSpPr>
          <p:cNvPr id="88088" name="Text Box 24"/>
          <p:cNvSpPr txBox="1"/>
          <p:nvPr/>
        </p:nvSpPr>
        <p:spPr>
          <a:xfrm>
            <a:off x="1944688" y="3043238"/>
            <a:ext cx="175577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Comic Sans MS" panose="030F0702030302020204" pitchFamily="66" charset="0"/>
              </a:rPr>
              <a:t>外围设备</a:t>
            </a:r>
          </a:p>
        </p:txBody>
      </p:sp>
      <p:sp>
        <p:nvSpPr>
          <p:cNvPr id="88089" name="AutoShape 25"/>
          <p:cNvSpPr/>
          <p:nvPr/>
        </p:nvSpPr>
        <p:spPr>
          <a:xfrm>
            <a:off x="5456238" y="2640013"/>
            <a:ext cx="1501775" cy="1557337"/>
          </a:xfrm>
          <a:prstGeom prst="wedgeRoundRectCallout">
            <a:avLst>
              <a:gd name="adj1" fmla="val -187440"/>
              <a:gd name="adj2" fmla="val -6856"/>
              <a:gd name="adj3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键盘</a:t>
            </a:r>
          </a:p>
          <a:p>
            <a:pPr algn="ctr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LCD</a:t>
            </a: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存储设备</a:t>
            </a: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音频设备</a:t>
            </a: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专用设备</a:t>
            </a:r>
          </a:p>
        </p:txBody>
      </p:sp>
      <p:sp>
        <p:nvSpPr>
          <p:cNvPr id="32792" name="Rectangle 2"/>
          <p:cNvSpPr>
            <a:spLocks noGrp="1"/>
          </p:cNvSpPr>
          <p:nvPr>
            <p:ph type="title"/>
          </p:nvPr>
        </p:nvSpPr>
        <p:spPr>
          <a:xfrm>
            <a:off x="457200" y="31115"/>
            <a:ext cx="8229600" cy="51689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2800" dirty="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嵌入式系统的组成</a:t>
            </a:r>
          </a:p>
        </p:txBody>
      </p:sp>
      <p:sp>
        <p:nvSpPr>
          <p:cNvPr id="28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9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48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88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88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8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88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88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88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88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bldLvl="0" animBg="1"/>
      <p:bldP spid="88069" grpId="0"/>
      <p:bldP spid="88070" grpId="0"/>
      <p:bldP spid="88071" grpId="0"/>
      <p:bldP spid="88072" grpId="0" bldLvl="0" animBg="1"/>
      <p:bldP spid="88073" grpId="0"/>
      <p:bldP spid="88074" grpId="0"/>
      <p:bldP spid="88075" grpId="0"/>
      <p:bldP spid="88076" grpId="0" bldLvl="0" animBg="1"/>
      <p:bldP spid="88077" grpId="0" bldLvl="0" animBg="1"/>
      <p:bldP spid="88078" grpId="0" bldLvl="0" animBg="1"/>
      <p:bldP spid="88079" grpId="0" bldLvl="0" animBg="1"/>
      <p:bldP spid="88080" grpId="0"/>
      <p:bldP spid="88081" grpId="0"/>
      <p:bldP spid="88082" grpId="0" bldLvl="0" animBg="1"/>
      <p:bldP spid="88083" grpId="0" bldLvl="0" animBg="1"/>
      <p:bldP spid="88084" grpId="0" bldLvl="0" animBg="1"/>
      <p:bldP spid="88085" grpId="0"/>
      <p:bldP spid="88086" grpId="0"/>
      <p:bldP spid="88087" grpId="0" bldLvl="0" animBg="1"/>
      <p:bldP spid="88088" grpId="0"/>
      <p:bldP spid="88089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5455" t="30821" r="3584" b="28537"/>
          <a:stretch>
            <a:fillRect/>
          </a:stretch>
        </p:blipFill>
        <p:spPr>
          <a:xfrm>
            <a:off x="264795" y="154940"/>
            <a:ext cx="8758555" cy="320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24422" t="27686" r="7939" b="24105"/>
          <a:stretch>
            <a:fillRect/>
          </a:stretch>
        </p:blipFill>
        <p:spPr>
          <a:xfrm>
            <a:off x="2023745" y="3674110"/>
            <a:ext cx="4794250" cy="262128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3668395" y="3291840"/>
            <a:ext cx="635" cy="385445"/>
          </a:xfrm>
          <a:prstGeom prst="straightConnector1">
            <a:avLst/>
          </a:prstGeom>
          <a:ln w="50800"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2"/>
          <p:cNvSpPr txBox="1"/>
          <p:nvPr/>
        </p:nvSpPr>
        <p:spPr>
          <a:xfrm>
            <a:off x="685800" y="76200"/>
            <a:ext cx="8229600" cy="642938"/>
          </a:xfrm>
          <a:prstGeom prst="rect">
            <a:avLst/>
          </a:prstGeom>
        </p:spPr>
        <p:txBody>
          <a:bodyPr vert="horz" wrap="square" lIns="91440" tIns="45720" rIns="91440" bIns="45720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1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Tx/>
            </a:pPr>
            <a:r>
              <a:rPr lang="zh-CN" altLang="en-US" sz="6000">
                <a:latin typeface="Comic Sans MS" panose="030F0702030302020204" pitchFamily="66" charset="0"/>
                <a:ea typeface="隶书" panose="02010509060101010101" pitchFamily="49" charset="-122"/>
              </a:rPr>
              <a:t>教材及推荐参考书</a:t>
            </a:r>
            <a:endParaRPr lang="zh-CN" altLang="en-US" sz="60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5" name="Rectangle 3"/>
          <p:cNvSpPr txBox="1"/>
          <p:nvPr/>
        </p:nvSpPr>
        <p:spPr>
          <a:xfrm>
            <a:off x="685800" y="1066800"/>
            <a:ext cx="8223250" cy="5499100"/>
          </a:xfrm>
          <a:prstGeom prst="rect">
            <a:avLst/>
          </a:prstGeom>
        </p:spPr>
        <p:txBody>
          <a:bodyPr vert="horz" wrap="square" lIns="0" tIns="0" rIns="0" bIns="0" anchor="t" anchorCtr="0"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 i="0" u="non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85000"/>
              </a:lnSpc>
              <a:spcBef>
                <a:spcPct val="35000"/>
              </a:spcBef>
              <a:buClr>
                <a:srgbClr val="0000FF"/>
              </a:buClr>
            </a:pP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微处理器系统结构及嵌入式系统设计（第</a:t>
            </a:r>
            <a:r>
              <a:rPr lang="en-US" altLang="zh-CN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版）</a:t>
            </a:r>
          </a:p>
          <a:p>
            <a:pPr marL="609600" indent="-609600">
              <a:lnSpc>
                <a:spcPct val="85000"/>
              </a:lnSpc>
              <a:buFont typeface="隶书" panose="02010509060101010101" pitchFamily="49" charset="-12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	李广军等，电子工业出版社 ，20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22</a:t>
            </a:r>
            <a:endParaRPr lang="en-US" altLang="zh-CN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609600" indent="-609600">
              <a:lnSpc>
                <a:spcPct val="85000"/>
              </a:lnSpc>
              <a:spcBef>
                <a:spcPct val="35000"/>
              </a:spcBef>
              <a:buClr>
                <a:srgbClr val="0000FF"/>
              </a:buClr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微机系统原理与接口技术</a:t>
            </a:r>
          </a:p>
          <a:p>
            <a:pPr marL="609600" indent="-609600">
              <a:lnSpc>
                <a:spcPct val="85000"/>
              </a:lnSpc>
              <a:buFont typeface="隶书" panose="02010509060101010101" pitchFamily="49" charset="-122"/>
              <a:buNone/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李广军等，子科技大学出版社，2005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  </a:t>
            </a:r>
          </a:p>
          <a:p>
            <a:pPr marL="609600" indent="-609600">
              <a:lnSpc>
                <a:spcPct val="85000"/>
              </a:lnSpc>
              <a:spcBef>
                <a:spcPct val="35000"/>
              </a:spcBef>
              <a:buClr>
                <a:srgbClr val="0000FF"/>
              </a:buClr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系统体系结构（第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版）</a:t>
            </a:r>
          </a:p>
          <a:p>
            <a:pPr marL="609600" indent="-609600">
              <a:lnSpc>
                <a:spcPct val="85000"/>
              </a:lnSpc>
              <a:spcBef>
                <a:spcPct val="35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郭新房等译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. Stephen D. B.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著，清华大学出版社，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2007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609600" indent="-609600">
              <a:lnSpc>
                <a:spcPct val="85000"/>
              </a:lnSpc>
              <a:spcBef>
                <a:spcPct val="35000"/>
              </a:spcBef>
              <a:buClr>
                <a:srgbClr val="0000FF"/>
              </a:buClr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计算机系统结构</a:t>
            </a:r>
          </a:p>
          <a:p>
            <a:pPr marL="609600" indent="-609600">
              <a:lnSpc>
                <a:spcPct val="85000"/>
              </a:lnSpc>
              <a:spcBef>
                <a:spcPct val="35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张晨曦等，高等教育出版社，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2008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  <a:p>
            <a:pPr marL="609600" indent="-609600">
              <a:lnSpc>
                <a:spcPct val="85000"/>
              </a:lnSpc>
              <a:spcBef>
                <a:spcPct val="35000"/>
              </a:spcBef>
              <a:buClr>
                <a:srgbClr val="0000FF"/>
              </a:buClr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现代计算机组成原理</a:t>
            </a:r>
          </a:p>
          <a:p>
            <a:pPr marL="609600" indent="-609600">
              <a:lnSpc>
                <a:spcPct val="85000"/>
              </a:lnSpc>
              <a:spcBef>
                <a:spcPct val="35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潘松等，科学出版社，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2007</a:t>
            </a:r>
          </a:p>
          <a:p>
            <a:pPr marL="609600" indent="-609600">
              <a:lnSpc>
                <a:spcPct val="85000"/>
              </a:lnSpc>
              <a:spcBef>
                <a:spcPct val="35000"/>
              </a:spcBef>
              <a:buClr>
                <a:srgbClr val="0000FF"/>
              </a:buClr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ARM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体系结构与编程</a:t>
            </a:r>
          </a:p>
          <a:p>
            <a:pPr marL="609600" indent="-609600">
              <a:lnSpc>
                <a:spcPct val="85000"/>
              </a:lnSpc>
              <a:spcBef>
                <a:spcPct val="35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杜春雷，清华大学出版社，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2007</a:t>
            </a:r>
          </a:p>
        </p:txBody>
      </p:sp>
      <p:sp>
        <p:nvSpPr>
          <p:cNvPr id="6" name="日期占位符 16"/>
          <p:cNvSpPr txBox="1"/>
          <p:nvPr/>
        </p:nvSpPr>
        <p:spPr bwMode="auto">
          <a:xfrm>
            <a:off x="8001000" y="6629400"/>
            <a:ext cx="11430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fld id="{AD996836-B247-4304-9650-423A25C342A7}" type="datetime1">
              <a:rPr lang="zh-CN" alt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2025/3/6 Thursday</a:t>
            </a:fld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7" name="灯片编号占位符 17"/>
          <p:cNvSpPr txBox="1"/>
          <p:nvPr/>
        </p:nvSpPr>
        <p:spPr>
          <a:xfrm>
            <a:off x="4038600" y="6629400"/>
            <a:ext cx="381000" cy="2286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b="1" smtClean="0">
                <a:solidFill>
                  <a:srgbClr val="7F7F7F"/>
                </a:solidFill>
                <a:latin typeface="Comic Sans MS" panose="030F0702030302020204" pitchFamily="66" charset="0"/>
              </a:rPr>
              <a:t>5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页脚占位符 18"/>
          <p:cNvSpPr txBox="1"/>
          <p:nvPr/>
        </p:nvSpPr>
        <p:spPr>
          <a:xfrm>
            <a:off x="4495800" y="6629400"/>
            <a:ext cx="381000" cy="228600"/>
          </a:xfrm>
          <a:prstGeom prst="rect">
            <a:avLst/>
          </a:prstGeom>
          <a:noFill/>
        </p:spPr>
        <p:txBody>
          <a:bodyPr lIns="0" tIns="0" rIns="0" bIns="0"/>
          <a:lstStyle>
            <a:defPPr>
              <a:defRPr lang="en-US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0" i="0" u="none" kern="1200" baseline="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/ 53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左箭头 8">
            <a:hlinkClick r:id="rId2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0695" t="17318" r="10158" b="12034"/>
          <a:stretch>
            <a:fillRect/>
          </a:stretch>
        </p:blipFill>
        <p:spPr>
          <a:xfrm>
            <a:off x="98425" y="1002030"/>
            <a:ext cx="8947150" cy="425640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/>
        </p:nvGraphicFramePr>
        <p:xfrm>
          <a:off x="536575" y="128270"/>
          <a:ext cx="8154035" cy="3622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r:id="rId4" imgW="7429500" imgH="3267075" progId="Paint.Picture">
                  <p:embed/>
                </p:oleObj>
              </mc:Choice>
              <mc:Fallback>
                <p:oleObj r:id="rId4" imgW="7429500" imgH="32670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75" y="128270"/>
                        <a:ext cx="8154035" cy="3622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730375" y="3750310"/>
          <a:ext cx="5487035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r:id="rId6" imgW="5495925" imgH="3057525" progId="Paint.Picture">
                  <p:embed/>
                </p:oleObj>
              </mc:Choice>
              <mc:Fallback>
                <p:oleObj r:id="rId6" imgW="5495925" imgH="30575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0375" y="3750310"/>
                        <a:ext cx="5487035" cy="285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/>
          <p:nvPr/>
        </p:nvSpPr>
        <p:spPr>
          <a:xfrm>
            <a:off x="1300163" y="-133350"/>
            <a:ext cx="7651750" cy="741363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algn="ctr">
              <a:buFont typeface="Arial" panose="020B0604020202020204" pitchFamily="34" charset="0"/>
            </a:pPr>
            <a:r>
              <a:rPr lang="zh-CN" altLang="en-US" sz="36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程序在计算机中的表示</a:t>
            </a:r>
            <a:endParaRPr lang="en-US" altLang="zh-CN" sz="36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3187" name="Group 3"/>
          <p:cNvGrpSpPr/>
          <p:nvPr/>
        </p:nvGrpSpPr>
        <p:grpSpPr>
          <a:xfrm>
            <a:off x="6111875" y="3040063"/>
            <a:ext cx="1822450" cy="1709737"/>
            <a:chOff x="3829" y="1593"/>
            <a:chExt cx="1148" cy="1077"/>
          </a:xfrm>
        </p:grpSpPr>
        <p:sp>
          <p:nvSpPr>
            <p:cNvPr id="93188" name="AutoShape 4"/>
            <p:cNvSpPr/>
            <p:nvPr/>
          </p:nvSpPr>
          <p:spPr>
            <a:xfrm>
              <a:off x="3844" y="1650"/>
              <a:ext cx="1128" cy="1020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45240D"/>
                </a:gs>
                <a:gs pos="50000">
                  <a:srgbClr val="954E1D"/>
                </a:gs>
                <a:gs pos="100000">
                  <a:srgbClr val="45240D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lstStyle/>
            <a:p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93189" name="Text Box 5"/>
            <p:cNvSpPr txBox="1"/>
            <p:nvPr/>
          </p:nvSpPr>
          <p:spPr>
            <a:xfrm>
              <a:off x="3829" y="1593"/>
              <a:ext cx="1148" cy="8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FFFF00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汇编语言</a:t>
              </a:r>
            </a:p>
            <a:p>
              <a:pPr algn="ctr" eaLnBrk="0" hangingPunct="0">
                <a:lnSpc>
                  <a:spcPct val="150000"/>
                </a:lnSpc>
              </a:pPr>
              <a:endParaRPr lang="zh-CN" altLang="en-US" sz="18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  <a:p>
              <a:pPr algn="ctr" eaLnBrk="0" hangingPunct="0">
                <a:lnSpc>
                  <a:spcPct val="150000"/>
                </a:lnSpc>
              </a:pPr>
              <a:r>
                <a:rPr lang="en-US" altLang="zh-CN" sz="1800" b="1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MOV R0, #0x64</a:t>
              </a:r>
            </a:p>
          </p:txBody>
        </p:sp>
      </p:grpSp>
      <p:grpSp>
        <p:nvGrpSpPr>
          <p:cNvPr id="3" name="Group 6"/>
          <p:cNvGrpSpPr/>
          <p:nvPr/>
        </p:nvGrpSpPr>
        <p:grpSpPr>
          <a:xfrm>
            <a:off x="2847975" y="2852738"/>
            <a:ext cx="3132138" cy="2524125"/>
            <a:chOff x="1773" y="1392"/>
            <a:chExt cx="1973" cy="1705"/>
          </a:xfrm>
        </p:grpSpPr>
        <p:grpSp>
          <p:nvGrpSpPr>
            <p:cNvPr id="93191" name="Group 7"/>
            <p:cNvGrpSpPr/>
            <p:nvPr/>
          </p:nvGrpSpPr>
          <p:grpSpPr>
            <a:xfrm>
              <a:off x="1895" y="1392"/>
              <a:ext cx="1827" cy="1705"/>
              <a:chOff x="1871" y="1824"/>
              <a:chExt cx="2014" cy="1821"/>
            </a:xfrm>
          </p:grpSpPr>
          <p:sp>
            <p:nvSpPr>
              <p:cNvPr id="93192" name="AutoShape 8"/>
              <p:cNvSpPr/>
              <p:nvPr/>
            </p:nvSpPr>
            <p:spPr>
              <a:xfrm rot="-5400000" flipH="1">
                <a:off x="1819" y="2526"/>
                <a:ext cx="309" cy="206"/>
              </a:xfrm>
              <a:prstGeom prst="upArrow">
                <a:avLst>
                  <a:gd name="adj1" fmla="val 51675"/>
                  <a:gd name="adj2" fmla="val 10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rot="0" vert="eaVert" wrap="none" anchor="ctr"/>
              <a:lstStyle/>
              <a:p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3193" name="AutoShape 9"/>
              <p:cNvSpPr/>
              <p:nvPr/>
            </p:nvSpPr>
            <p:spPr>
              <a:xfrm rot="5400000" flipH="1">
                <a:off x="3627" y="2492"/>
                <a:ext cx="309" cy="206"/>
              </a:xfrm>
              <a:prstGeom prst="upArrow">
                <a:avLst>
                  <a:gd name="adj1" fmla="val 51675"/>
                  <a:gd name="adj2" fmla="val 10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rot="10800000" vert="eaVert" wrap="none" anchor="ctr"/>
              <a:lstStyle/>
              <a:p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3194" name="AutoShape 10"/>
              <p:cNvSpPr/>
              <p:nvPr/>
            </p:nvSpPr>
            <p:spPr>
              <a:xfrm rot="-10800000" flipH="1">
                <a:off x="2725" y="3439"/>
                <a:ext cx="308" cy="206"/>
              </a:xfrm>
              <a:prstGeom prst="upArrow">
                <a:avLst>
                  <a:gd name="adj1" fmla="val 51675"/>
                  <a:gd name="adj2" fmla="val 10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rot="10800000" wrap="none" anchor="ctr"/>
              <a:lstStyle/>
              <a:p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3195" name="Oval 11"/>
              <p:cNvSpPr/>
              <p:nvPr/>
            </p:nvSpPr>
            <p:spPr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  <a:tileRect/>
              </a:gradFill>
              <a:ln w="57150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3196" name="Oval 12"/>
              <p:cNvSpPr/>
              <p:nvPr/>
            </p:nvSpPr>
            <p:spPr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3197" name="Oval 13"/>
              <p:cNvSpPr/>
              <p:nvPr/>
            </p:nvSpPr>
            <p:spPr>
              <a:xfrm>
                <a:off x="2420" y="2458"/>
                <a:ext cx="128" cy="348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D79757"/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3198" name="Oval 14"/>
              <p:cNvSpPr/>
              <p:nvPr/>
            </p:nvSpPr>
            <p:spPr>
              <a:xfrm>
                <a:off x="2420" y="2458"/>
                <a:ext cx="128" cy="348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CC00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3199" name="Oval 15"/>
              <p:cNvSpPr/>
              <p:nvPr/>
            </p:nvSpPr>
            <p:spPr>
              <a:xfrm>
                <a:off x="2337" y="2458"/>
                <a:ext cx="1096" cy="348"/>
              </a:xfrm>
              <a:prstGeom prst="ellipse">
                <a:avLst/>
              </a:prstGeom>
              <a:gradFill rotWithShape="1">
                <a:gsLst>
                  <a:gs pos="0">
                    <a:srgbClr val="74522F"/>
                  </a:gs>
                  <a:gs pos="50000">
                    <a:srgbClr val="D79757"/>
                  </a:gs>
                  <a:gs pos="100000">
                    <a:srgbClr val="74522F"/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 anchor="ctr">
                <a:spAutoFit/>
              </a:bodyPr>
              <a:lstStyle/>
              <a:p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3200" name="Oval 16"/>
              <p:cNvSpPr/>
              <p:nvPr/>
            </p:nvSpPr>
            <p:spPr>
              <a:xfrm>
                <a:off x="2337" y="2458"/>
                <a:ext cx="1096" cy="34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7C6300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 anchor="ctr">
                <a:spAutoFit/>
              </a:bodyPr>
              <a:lstStyle/>
              <a:p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3201" name="Text Box 17"/>
            <p:cNvSpPr txBox="1"/>
            <p:nvPr/>
          </p:nvSpPr>
          <p:spPr>
            <a:xfrm>
              <a:off x="2322" y="2021"/>
              <a:ext cx="994" cy="3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编译软件  </a:t>
              </a:r>
            </a:p>
          </p:txBody>
        </p:sp>
        <p:sp>
          <p:nvSpPr>
            <p:cNvPr id="93202" name="AutoShape 18"/>
            <p:cNvSpPr/>
            <p:nvPr/>
          </p:nvSpPr>
          <p:spPr>
            <a:xfrm rot="-5400000" flipH="1">
              <a:off x="1721" y="2040"/>
              <a:ext cx="290" cy="187"/>
            </a:xfrm>
            <a:prstGeom prst="upArrow">
              <a:avLst>
                <a:gd name="adj1" fmla="val 51675"/>
                <a:gd name="adj2" fmla="val 100000"/>
              </a:avLst>
            </a:prstGeom>
            <a:solidFill>
              <a:srgbClr val="969696"/>
            </a:solidFill>
            <a:ln w="9525">
              <a:noFill/>
            </a:ln>
          </p:spPr>
          <p:txBody>
            <a:bodyPr rot="10800000" wrap="none" anchor="ctr"/>
            <a:lstStyle/>
            <a:p>
              <a:pPr algn="ctr" eaLnBrk="0" hangingPunct="0"/>
              <a:endPara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3203" name="AutoShape 19"/>
            <p:cNvSpPr/>
            <p:nvPr/>
          </p:nvSpPr>
          <p:spPr>
            <a:xfrm rot="-5400000" flipH="1">
              <a:off x="3507" y="2097"/>
              <a:ext cx="290" cy="187"/>
            </a:xfrm>
            <a:prstGeom prst="upArrow">
              <a:avLst>
                <a:gd name="adj1" fmla="val 51675"/>
                <a:gd name="adj2" fmla="val 100000"/>
              </a:avLst>
            </a:prstGeom>
            <a:solidFill>
              <a:srgbClr val="969696"/>
            </a:solidFill>
            <a:ln w="9525">
              <a:noFill/>
            </a:ln>
          </p:spPr>
          <p:txBody>
            <a:bodyPr rot="10800000" wrap="none" anchor="ctr"/>
            <a:lstStyle/>
            <a:p>
              <a:pPr algn="ctr" eaLnBrk="0" hangingPunct="0"/>
              <a:endPara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20"/>
          <p:cNvGrpSpPr/>
          <p:nvPr/>
        </p:nvGrpSpPr>
        <p:grpSpPr>
          <a:xfrm>
            <a:off x="971550" y="3290888"/>
            <a:ext cx="1935163" cy="2571750"/>
            <a:chOff x="640" y="1707"/>
            <a:chExt cx="1219" cy="1868"/>
          </a:xfrm>
        </p:grpSpPr>
        <p:sp>
          <p:nvSpPr>
            <p:cNvPr id="93205" name="AutoShape 21"/>
            <p:cNvSpPr/>
            <p:nvPr/>
          </p:nvSpPr>
          <p:spPr>
            <a:xfrm>
              <a:off x="720" y="1707"/>
              <a:ext cx="1026" cy="935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203512"/>
                </a:gs>
                <a:gs pos="50000">
                  <a:srgbClr val="467327"/>
                </a:gs>
                <a:gs pos="100000">
                  <a:srgbClr val="20351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lstStyle/>
            <a:p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93206" name="Text Box 22"/>
            <p:cNvSpPr txBox="1"/>
            <p:nvPr/>
          </p:nvSpPr>
          <p:spPr>
            <a:xfrm>
              <a:off x="836" y="1710"/>
              <a:ext cx="816" cy="2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800" b="1" dirty="0">
                  <a:solidFill>
                    <a:srgbClr val="FFFF00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机器指令</a:t>
              </a:r>
              <a:r>
                <a:rPr lang="zh-CN" altLang="en-US" sz="1800" b="1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   </a:t>
              </a:r>
            </a:p>
          </p:txBody>
        </p:sp>
        <p:sp>
          <p:nvSpPr>
            <p:cNvPr id="93207" name="AutoShape 23"/>
            <p:cNvSpPr/>
            <p:nvPr/>
          </p:nvSpPr>
          <p:spPr>
            <a:xfrm>
              <a:off x="640" y="2954"/>
              <a:ext cx="1219" cy="621"/>
            </a:xfrm>
            <a:prstGeom prst="can">
              <a:avLst>
                <a:gd name="adj" fmla="val 27866"/>
              </a:avLst>
            </a:prstGeom>
            <a:solidFill>
              <a:srgbClr val="99CC00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93208" name="Text Box 24"/>
            <p:cNvSpPr txBox="1"/>
            <p:nvPr/>
          </p:nvSpPr>
          <p:spPr>
            <a:xfrm>
              <a:off x="1056" y="3209"/>
              <a:ext cx="420" cy="2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CPU</a:t>
              </a:r>
            </a:p>
          </p:txBody>
        </p:sp>
        <p:sp>
          <p:nvSpPr>
            <p:cNvPr id="93209" name="AutoShape 25"/>
            <p:cNvSpPr/>
            <p:nvPr/>
          </p:nvSpPr>
          <p:spPr>
            <a:xfrm>
              <a:off x="725" y="2699"/>
              <a:ext cx="1022" cy="314"/>
            </a:xfrm>
            <a:prstGeom prst="downArrow">
              <a:avLst>
                <a:gd name="adj1" fmla="val 67092"/>
                <a:gd name="adj2" fmla="val 64046"/>
              </a:avLst>
            </a:prstGeom>
            <a:gradFill rotWithShape="1">
              <a:gsLst>
                <a:gs pos="0">
                  <a:srgbClr val="CECECE">
                    <a:alpha val="12000"/>
                  </a:srgbClr>
                </a:gs>
                <a:gs pos="100000">
                  <a:srgbClr val="B2B2B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/>
            <a:lstStyle/>
            <a:p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93210" name="Text Box 26"/>
            <p:cNvSpPr txBox="1"/>
            <p:nvPr/>
          </p:nvSpPr>
          <p:spPr>
            <a:xfrm>
              <a:off x="867" y="2075"/>
              <a:ext cx="756" cy="4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1800" b="1">
                  <a:solidFill>
                    <a:srgbClr val="FFFFFF"/>
                  </a:solidFill>
                  <a:latin typeface="Arial" panose="020B0604020202020204" pitchFamily="34" charset="0"/>
                </a:rPr>
                <a:t>10……00</a:t>
              </a:r>
            </a:p>
            <a:p>
              <a:pPr algn="ctr" eaLnBrk="0" hangingPunct="0"/>
              <a:r>
                <a:rPr lang="en-US" altLang="zh-CN" sz="1800" b="1">
                  <a:solidFill>
                    <a:srgbClr val="FFFFFF"/>
                  </a:solidFill>
                  <a:latin typeface="Arial" panose="020B0604020202020204" pitchFamily="34" charset="0"/>
                </a:rPr>
                <a:t>01……10</a:t>
              </a:r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3235325" y="987425"/>
            <a:ext cx="2422525" cy="1687513"/>
            <a:chOff x="2038" y="913"/>
            <a:chExt cx="1526" cy="1063"/>
          </a:xfrm>
        </p:grpSpPr>
        <p:grpSp>
          <p:nvGrpSpPr>
            <p:cNvPr id="93212" name="Group 28"/>
            <p:cNvGrpSpPr/>
            <p:nvPr/>
          </p:nvGrpSpPr>
          <p:grpSpPr>
            <a:xfrm>
              <a:off x="2038" y="913"/>
              <a:ext cx="1526" cy="838"/>
              <a:chOff x="3844" y="1593"/>
              <a:chExt cx="1128" cy="1079"/>
            </a:xfrm>
          </p:grpSpPr>
          <p:sp>
            <p:nvSpPr>
              <p:cNvPr id="93213" name="AutoShape 29"/>
              <p:cNvSpPr/>
              <p:nvPr/>
            </p:nvSpPr>
            <p:spPr>
              <a:xfrm>
                <a:off x="3844" y="1650"/>
                <a:ext cx="1128" cy="1020"/>
              </a:xfrm>
              <a:prstGeom prst="can">
                <a:avLst>
                  <a:gd name="adj" fmla="val 25000"/>
                </a:avLst>
              </a:prstGeom>
              <a:gradFill rotWithShape="1">
                <a:gsLst>
                  <a:gs pos="0">
                    <a:srgbClr val="45240D"/>
                  </a:gs>
                  <a:gs pos="50000">
                    <a:srgbClr val="954E1D"/>
                  </a:gs>
                  <a:gs pos="100000">
                    <a:srgbClr val="45240D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80958" name="Text Box 30"/>
              <p:cNvSpPr txBox="1">
                <a:spLocks noChangeArrowheads="1"/>
              </p:cNvSpPr>
              <p:nvPr/>
            </p:nvSpPr>
            <p:spPr bwMode="gray">
              <a:xfrm>
                <a:off x="4146" y="1593"/>
                <a:ext cx="515" cy="10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marR="0" algn="ctr" defTabSz="914400" eaLnBrk="0" hangingPunct="0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kern="1200" cap="none" spc="0" normalizeH="0" baseline="0" noProof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2" charset="-122"/>
                    <a:ea typeface="黑体" panose="02010609060101010101" pitchFamily="2" charset="-122"/>
                    <a:cs typeface="+mn-cs"/>
                  </a:rPr>
                  <a:t>高级语言</a:t>
                </a:r>
                <a:endParaRPr kumimoji="0" lang="zh-CN" altLang="en-US" sz="1800" b="1" kern="1200" cap="none" spc="0" normalizeH="0" baseline="0" noProof="0">
                  <a:solidFill>
                    <a:srgbClr val="FFFF00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+mn-cs"/>
                </a:endParaRPr>
              </a:p>
              <a:p>
                <a:pPr marR="0" algn="ctr" defTabSz="914400" eaLnBrk="0" hangingPunct="0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kern="1200" cap="none" spc="0" normalizeH="0" baseline="0" noProof="0">
                    <a:solidFill>
                      <a:srgbClr val="FFFFFF"/>
                    </a:solidFill>
                    <a:latin typeface="Arial" panose="020B0604020202020204" pitchFamily="34" charset="0"/>
                    <a:ea typeface="黑体" panose="02010609060101010101" pitchFamily="2" charset="-122"/>
                    <a:cs typeface="+mn-cs"/>
                  </a:rPr>
                  <a:t>int a;</a:t>
                </a:r>
              </a:p>
              <a:p>
                <a:pPr marR="0" algn="ctr" defTabSz="914400" eaLnBrk="0" hangingPunct="0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kern="1200" cap="none" spc="0" normalizeH="0" baseline="0" noProof="0">
                    <a:solidFill>
                      <a:srgbClr val="FFFFFF"/>
                    </a:solidFill>
                    <a:latin typeface="Arial" panose="020B0604020202020204" pitchFamily="34" charset="0"/>
                    <a:ea typeface="黑体" panose="02010609060101010101" pitchFamily="2" charset="-122"/>
                    <a:cs typeface="+mn-cs"/>
                  </a:rPr>
                  <a:t>a=100</a:t>
                </a:r>
              </a:p>
            </p:txBody>
          </p:sp>
        </p:grpSp>
        <p:sp>
          <p:nvSpPr>
            <p:cNvPr id="93215" name="AutoShape 31"/>
            <p:cNvSpPr/>
            <p:nvPr/>
          </p:nvSpPr>
          <p:spPr>
            <a:xfrm rot="10800000">
              <a:off x="2664" y="1776"/>
              <a:ext cx="248" cy="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rot="10800000" wrap="none" anchor="ctr"/>
            <a:lstStyle/>
            <a:p>
              <a:endParaRPr lang="zh-CN" altLang="en-US" sz="1800" dirty="0">
                <a:latin typeface="Arial" panose="020B0604020202020204" pitchFamily="34" charset="0"/>
              </a:endParaRPr>
            </a:p>
          </p:txBody>
        </p:sp>
      </p:grpSp>
      <p:sp>
        <p:nvSpPr>
          <p:cNvPr id="380960" name="Rectangle 32"/>
          <p:cNvSpPr/>
          <p:nvPr/>
        </p:nvSpPr>
        <p:spPr>
          <a:xfrm>
            <a:off x="3100388" y="5183188"/>
            <a:ext cx="5822950" cy="817562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b"/>
          <a:lstStyle/>
          <a:p>
            <a:pPr>
              <a:buFont typeface="Arial" panose="020B0604020202020204" pitchFamily="34" charset="0"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    无论采用何种语言，最终都要转化成计算机可以识别的指令</a:t>
            </a:r>
            <a:r>
              <a:rPr lang="en-US" altLang="zh-CN" sz="2400" b="1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机器指令！</a:t>
            </a:r>
            <a:endParaRPr lang="en-US" altLang="zh-CN" sz="24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0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6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/>
          </p:cNvSpPr>
          <p:nvPr>
            <p:ph type="title"/>
          </p:nvPr>
        </p:nvSpPr>
        <p:spPr>
          <a:xfrm>
            <a:off x="600075" y="-173355"/>
            <a:ext cx="8051800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zh-CN" altLang="en-US" sz="3200" dirty="0"/>
              <a:t>本章自学内容 </a:t>
            </a:r>
          </a:p>
        </p:txBody>
      </p:sp>
      <p:sp>
        <p:nvSpPr>
          <p:cNvPr id="72706" name="Rectangle 3"/>
          <p:cNvSpPr>
            <a:spLocks noGrp="1"/>
          </p:cNvSpPr>
          <p:nvPr>
            <p:ph/>
          </p:nvPr>
        </p:nvSpPr>
        <p:spPr>
          <a:xfrm>
            <a:off x="841375" y="1141413"/>
            <a:ext cx="5086350" cy="20447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r>
              <a:rPr lang="zh-CN" altLang="en-US" b="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、普适计算与泛在通信</a:t>
            </a:r>
            <a:endParaRPr lang="en-US" altLang="zh-CN" b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、先进的微处理器技术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b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b="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、嵌入式系统发展趋势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b="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xfrm>
            <a:off x="0" y="-55562"/>
            <a:ext cx="8713788" cy="6477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algn="ctr">
              <a:spcBef>
                <a:spcPts val="1200"/>
              </a:spcBef>
            </a:pPr>
            <a:r>
              <a:rPr lang="zh-CN" altLang="en-US" sz="3200" dirty="0">
                <a:solidFill>
                  <a:srgbClr val="FFFF00"/>
                </a:solidFill>
              </a:rPr>
              <a:t>第</a:t>
            </a:r>
            <a:r>
              <a:rPr lang="en-US" altLang="zh-CN" sz="3200">
                <a:solidFill>
                  <a:srgbClr val="FFFF00"/>
                </a:solidFill>
              </a:rPr>
              <a:t>1</a:t>
            </a:r>
            <a:r>
              <a:rPr lang="zh-CN" altLang="en-US" sz="3200" dirty="0">
                <a:solidFill>
                  <a:srgbClr val="FFFF00"/>
                </a:solidFill>
              </a:rPr>
              <a:t>章  概述</a:t>
            </a:r>
          </a:p>
        </p:txBody>
      </p:sp>
      <p:sp>
        <p:nvSpPr>
          <p:cNvPr id="15362" name="内容占位符 2"/>
          <p:cNvSpPr>
            <a:spLocks noGrp="1"/>
          </p:cNvSpPr>
          <p:nvPr>
            <p:ph/>
          </p:nvPr>
        </p:nvSpPr>
        <p:spPr>
          <a:xfrm>
            <a:off x="565150" y="1182688"/>
            <a:ext cx="8266113" cy="231457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/>
          <a:p>
            <a:pPr marL="0" indent="0">
              <a:spcBef>
                <a:spcPct val="25000"/>
              </a:spcBef>
              <a:buClr>
                <a:schemeClr val="tx1"/>
              </a:buClr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一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.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计算机的发展</a:t>
            </a:r>
            <a:endParaRPr lang="en-US" altLang="zh-CN" sz="2000">
              <a:solidFill>
                <a:srgbClr val="003399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marL="987425" lvl="1" indent="-450850">
              <a:spcBef>
                <a:spcPct val="25000"/>
              </a:spcBef>
              <a:buClr>
                <a:schemeClr val="tx1"/>
              </a:buClr>
              <a:buNone/>
            </a:pPr>
            <a:r>
              <a:rPr lang="zh-CN" alt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楷体_GB2312" pitchFamily="49" charset="-122"/>
              </a:rPr>
              <a:t>  </a:t>
            </a:r>
            <a:r>
              <a:rPr lang="zh-CN" altLang="en-US" sz="2000" b="1" dirty="0">
                <a:solidFill>
                  <a:srgbClr val="000099"/>
                </a:solidFill>
                <a:latin typeface="Comic Sans MS" panose="030F0702030302020204" pitchFamily="66" charset="0"/>
                <a:ea typeface="楷体_GB2312" pitchFamily="49" charset="-122"/>
              </a:rPr>
              <a:t>机械式计算机、电子技术和半导体技术</a:t>
            </a:r>
            <a:endParaRPr lang="en-US" altLang="zh-CN" sz="2000" b="1">
              <a:solidFill>
                <a:srgbClr val="000099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marL="0" indent="0">
              <a:spcBef>
                <a:spcPct val="50000"/>
              </a:spcBef>
              <a:buClr>
                <a:schemeClr val="tx1"/>
              </a:buClr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二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.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集成电路与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SOC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设计</a:t>
            </a:r>
            <a:endParaRPr lang="en-US" altLang="zh-CN" sz="2000">
              <a:solidFill>
                <a:srgbClr val="003399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marL="987425" lvl="1" indent="-450850">
              <a:spcBef>
                <a:spcPct val="25000"/>
              </a:spcBef>
              <a:buClr>
                <a:schemeClr val="tx1"/>
              </a:buClr>
              <a:buNone/>
            </a:pPr>
            <a:r>
              <a:rPr lang="zh-CN" alt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楷体_GB2312" pitchFamily="49" charset="-122"/>
              </a:rPr>
              <a:t>  </a:t>
            </a:r>
            <a:r>
              <a:rPr lang="zh-CN" altLang="en-US" sz="2000" b="1" dirty="0">
                <a:solidFill>
                  <a:srgbClr val="000099"/>
                </a:solidFill>
                <a:latin typeface="Comic Sans MS" panose="030F0702030302020204" pitchFamily="66" charset="0"/>
                <a:ea typeface="楷体_GB2312" pitchFamily="49" charset="-122"/>
              </a:rPr>
              <a:t>集成电路技术的发展、基于</a:t>
            </a:r>
            <a:r>
              <a:rPr lang="en-US" altLang="zh-CN" sz="2000" b="1">
                <a:solidFill>
                  <a:srgbClr val="000099"/>
                </a:solidFill>
                <a:latin typeface="Comic Sans MS" panose="030F0702030302020204" pitchFamily="66" charset="0"/>
                <a:ea typeface="楷体_GB2312" pitchFamily="49" charset="-122"/>
              </a:rPr>
              <a:t>IP</a:t>
            </a:r>
            <a:r>
              <a:rPr lang="zh-CN" altLang="en-US" sz="2000" b="1" dirty="0">
                <a:solidFill>
                  <a:srgbClr val="000099"/>
                </a:solidFill>
                <a:latin typeface="Comic Sans MS" panose="030F0702030302020204" pitchFamily="66" charset="0"/>
                <a:ea typeface="楷体_GB2312" pitchFamily="49" charset="-122"/>
              </a:rPr>
              <a:t>的</a:t>
            </a:r>
            <a:r>
              <a:rPr lang="en-US" altLang="zh-CN" sz="2000" b="1">
                <a:solidFill>
                  <a:srgbClr val="000099"/>
                </a:solidFill>
                <a:latin typeface="Comic Sans MS" panose="030F0702030302020204" pitchFamily="66" charset="0"/>
                <a:ea typeface="楷体_GB2312" pitchFamily="49" charset="-122"/>
              </a:rPr>
              <a:t>SOC</a:t>
            </a:r>
            <a:r>
              <a:rPr lang="zh-CN" altLang="en-US" sz="2000" b="1" dirty="0">
                <a:solidFill>
                  <a:srgbClr val="000099"/>
                </a:solidFill>
                <a:latin typeface="Comic Sans MS" panose="030F0702030302020204" pitchFamily="66" charset="0"/>
                <a:ea typeface="楷体_GB2312" pitchFamily="49" charset="-122"/>
              </a:rPr>
              <a:t>设计</a:t>
            </a:r>
            <a:endParaRPr lang="zh-CN" altLang="en-US" sz="2800" b="1" dirty="0">
              <a:effectLst>
                <a:outerShdw blurRad="38100" dist="38100" dir="2700000">
                  <a:srgbClr val="C0C0C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/>
          <p:nvPr/>
        </p:nvSpPr>
        <p:spPr bwMode="auto">
          <a:xfrm>
            <a:off x="95250" y="4221163"/>
            <a:ext cx="8316913" cy="1150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812800" lvl="1" indent="-276225">
              <a:spcBef>
                <a:spcPct val="25000"/>
              </a:spcBef>
              <a:buClr>
                <a:schemeClr val="tx1"/>
              </a:buClr>
              <a:buFont typeface="Comic Sans MS" panose="030F0702030302020204" pitchFamily="66" charset="0"/>
            </a:pP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四</a:t>
            </a:r>
            <a:r>
              <a:rPr lang="en-US" altLang="zh-CN" sz="2800" b="1"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. 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嵌入式（计算机）系统</a:t>
            </a:r>
            <a:r>
              <a:rPr lang="zh-CN" altLang="en-US" sz="3200" b="1" dirty="0">
                <a:solidFill>
                  <a:srgbClr val="F2F2F2"/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000099"/>
                </a:solidFill>
                <a:latin typeface="Comic Sans MS" panose="030F0702030302020204" pitchFamily="66" charset="0"/>
                <a:ea typeface="楷体_GB2312" pitchFamily="49" charset="-122"/>
              </a:rPr>
              <a:t> </a:t>
            </a:r>
          </a:p>
          <a:p>
            <a:pPr marL="812800" lvl="1" indent="-276225">
              <a:spcBef>
                <a:spcPct val="25000"/>
              </a:spcBef>
              <a:buClr>
                <a:schemeClr val="tx1"/>
              </a:buClr>
              <a:buFont typeface="Comic Sans MS" panose="030F0702030302020204" pitchFamily="66" charset="0"/>
            </a:pPr>
            <a:r>
              <a:rPr lang="zh-CN" altLang="en-US" sz="2400" b="1" dirty="0">
                <a:solidFill>
                  <a:srgbClr val="000099"/>
                </a:solidFill>
                <a:latin typeface="Comic Sans MS" panose="030F0702030302020204" pitchFamily="66" charset="0"/>
                <a:ea typeface="楷体_GB2312" pitchFamily="49" charset="-122"/>
              </a:rPr>
              <a:t>      概念、特点、组成、发展趋势</a:t>
            </a:r>
          </a:p>
        </p:txBody>
      </p:sp>
      <p:sp>
        <p:nvSpPr>
          <p:cNvPr id="2" name="内容占位符 2"/>
          <p:cNvSpPr/>
          <p:nvPr/>
        </p:nvSpPr>
        <p:spPr bwMode="auto">
          <a:xfrm>
            <a:off x="46038" y="3370263"/>
            <a:ext cx="8316913" cy="655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812800" lvl="1" indent="-276225">
              <a:spcBef>
                <a:spcPct val="25000"/>
              </a:spcBef>
              <a:buClr>
                <a:schemeClr val="tx1"/>
              </a:buClr>
              <a:buFont typeface="Comic Sans MS" panose="030F0702030302020204" pitchFamily="66" charset="0"/>
            </a:pP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三</a:t>
            </a:r>
            <a:r>
              <a:rPr lang="en-US" altLang="zh-CN" sz="2800" b="1"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. </a:t>
            </a: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先进的处理器技术</a:t>
            </a:r>
            <a:r>
              <a:rPr lang="zh-CN" altLang="en-US" sz="2800" b="1" dirty="0">
                <a:solidFill>
                  <a:srgbClr val="F2F2F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2400" b="1" dirty="0">
              <a:solidFill>
                <a:srgbClr val="000099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marL="812800" lvl="1" indent="-276225">
              <a:spcBef>
                <a:spcPct val="25000"/>
              </a:spcBef>
              <a:buClr>
                <a:schemeClr val="tx1"/>
              </a:buClr>
              <a:buFont typeface="Comic Sans MS" panose="030F0702030302020204" pitchFamily="66" charset="0"/>
            </a:pPr>
            <a:r>
              <a:rPr lang="zh-CN" altLang="en-US" sz="2400" b="1" dirty="0">
                <a:solidFill>
                  <a:srgbClr val="000099"/>
                </a:solidFill>
                <a:latin typeface="Comic Sans MS" panose="030F0702030302020204" pitchFamily="66" charset="0"/>
                <a:ea typeface="楷体_GB2312" pitchFamily="49" charset="-122"/>
              </a:rPr>
              <a:t>     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nimBg="1"/>
      <p:bldP spid="3" grpId="0" build="p"/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8448675" cy="656590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20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计算机是什么？</a:t>
            </a:r>
            <a:endParaRPr lang="zh-CN" altLang="en-US" sz="3200" dirty="0">
              <a:solidFill>
                <a:srgbClr val="FFFF00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819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1130300"/>
            <a:ext cx="1981200" cy="2109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1130300"/>
            <a:ext cx="2057400" cy="2116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0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313" y="1282700"/>
            <a:ext cx="1995487" cy="209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1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738" y="1162050"/>
            <a:ext cx="1998662" cy="2105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2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3992563"/>
            <a:ext cx="1981200" cy="1938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3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6300" y="3590925"/>
            <a:ext cx="1960563" cy="240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4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7150" y="3467100"/>
            <a:ext cx="1847850" cy="134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5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0" y="4662488"/>
            <a:ext cx="2044700" cy="1535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6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1788" y="4025900"/>
            <a:ext cx="2055812" cy="195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8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7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8448675" cy="559435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200" dirty="0">
                <a:solidFill>
                  <a:srgbClr val="FFFF00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计算机的分类</a:t>
            </a:r>
          </a:p>
        </p:txBody>
      </p:sp>
      <p:pic>
        <p:nvPicPr>
          <p:cNvPr id="9219" name="Picture 3"/>
          <p:cNvPicPr>
            <a:picLocks noChangeAspect="1"/>
          </p:cNvPicPr>
          <p:nvPr/>
        </p:nvPicPr>
        <p:blipFill>
          <a:blip r:embed="rId3">
            <a:lum bright="6000" contrast="48000"/>
          </a:blip>
          <a:stretch>
            <a:fillRect/>
          </a:stretch>
        </p:blipFill>
        <p:spPr>
          <a:xfrm>
            <a:off x="431800" y="908050"/>
            <a:ext cx="8219440" cy="4255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Text Box 4"/>
          <p:cNvSpPr txBox="1"/>
          <p:nvPr/>
        </p:nvSpPr>
        <p:spPr>
          <a:xfrm>
            <a:off x="228600" y="5490210"/>
            <a:ext cx="8686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后</a:t>
            </a:r>
            <a:r>
              <a:rPr lang="en-US" altLang="zh-CN" sz="2800" b="1" dirty="0">
                <a:solidFill>
                  <a:srgbClr val="0000FF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PC</a:t>
            </a:r>
            <a:r>
              <a:rPr lang="zh-CN" altLang="en-US" sz="2800" b="1" dirty="0">
                <a:solidFill>
                  <a:srgbClr val="0000FF"/>
                </a:solidFill>
                <a:latin typeface="Comic Sans MS" panose="030F0702030302020204" pitchFamily="66" charset="0"/>
                <a:ea typeface="黑体" panose="02010609060101010101" pitchFamily="2" charset="-122"/>
              </a:rPr>
              <a:t>时代：通用计算机、嵌入式计算机</a:t>
            </a:r>
          </a:p>
        </p:txBody>
      </p:sp>
      <p:sp>
        <p:nvSpPr>
          <p:cNvPr id="11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2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8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60960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6600" dirty="0">
                <a:latin typeface="Comic Sans MS" panose="030F0702030302020204" pitchFamily="66" charset="0"/>
                <a:ea typeface="隶书" panose="02010509060101010101" pitchFamily="49" charset="-122"/>
              </a:rPr>
              <a:t>嵌入式</a:t>
            </a:r>
            <a:r>
              <a:rPr lang="en-US" altLang="en-US" sz="6600" dirty="0">
                <a:latin typeface="Comic Sans MS" panose="030F0702030302020204" pitchFamily="66" charset="0"/>
                <a:ea typeface="隶书" panose="02010509060101010101" pitchFamily="49" charset="-122"/>
              </a:rPr>
              <a:t>(</a:t>
            </a:r>
            <a:r>
              <a:rPr lang="zh-CN" altLang="en-US" sz="6600" dirty="0">
                <a:latin typeface="Comic Sans MS" panose="030F0702030302020204" pitchFamily="66" charset="0"/>
                <a:ea typeface="隶书" panose="02010509060101010101" pitchFamily="49" charset="-122"/>
              </a:rPr>
              <a:t>计算机</a:t>
            </a:r>
            <a:r>
              <a:rPr lang="en-US" altLang="en-US" sz="6600" dirty="0">
                <a:latin typeface="Comic Sans MS" panose="030F0702030302020204" pitchFamily="66" charset="0"/>
                <a:ea typeface="隶书" panose="02010509060101010101" pitchFamily="49" charset="-122"/>
              </a:rPr>
              <a:t>)</a:t>
            </a:r>
            <a:r>
              <a:rPr lang="zh-CN" altLang="en-US" sz="6600" dirty="0">
                <a:latin typeface="Comic Sans MS" panose="030F0702030302020204" pitchFamily="66" charset="0"/>
                <a:ea typeface="隶书" panose="02010509060101010101" pitchFamily="49" charset="-122"/>
              </a:rPr>
              <a:t>系统</a:t>
            </a:r>
          </a:p>
        </p:txBody>
      </p:sp>
      <p:sp>
        <p:nvSpPr>
          <p:cNvPr id="92163" name="Rectangle 3"/>
          <p:cNvSpPr>
            <a:spLocks noGrp="1"/>
          </p:cNvSpPr>
          <p:nvPr>
            <p:ph idx="1"/>
          </p:nvPr>
        </p:nvSpPr>
        <p:spPr>
          <a:xfrm>
            <a:off x="611188" y="1066800"/>
            <a:ext cx="8380412" cy="5334000"/>
          </a:xfrm>
        </p:spPr>
        <p:txBody>
          <a:bodyPr vert="horz" wrap="square" lIns="0" tIns="0" rIns="0" bIns="0" anchor="t"/>
          <a:lstStyle/>
          <a:p>
            <a:pPr marL="0" indent="535305" eaLnBrk="1" hangingPunct="1">
              <a:lnSpc>
                <a:spcPct val="150000"/>
              </a:lnSpc>
              <a:spcBef>
                <a:spcPts val="1200"/>
              </a:spcBef>
              <a:buFont typeface="隶书" panose="02010509060101010101" pitchFamily="49" charset="-122"/>
              <a:buNone/>
            </a:pP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嵌入式系统是一门</a:t>
            </a:r>
            <a:r>
              <a:rPr lang="zh-CN" altLang="en-US" sz="32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交叉学科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，涉及计算机、微电子、网络、通信、信号处理、传感器等诸多领域。</a:t>
            </a:r>
          </a:p>
          <a:p>
            <a:pPr marL="0" indent="535305" eaLnBrk="1" hangingPunct="1">
              <a:lnSpc>
                <a:spcPts val="4700"/>
              </a:lnSpc>
              <a:spcBef>
                <a:spcPts val="1200"/>
              </a:spcBef>
              <a:buFont typeface="隶书" panose="02010509060101010101" pitchFamily="49" charset="-122"/>
              <a:buNone/>
            </a:pP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随着现代微电子技术、微机电系统</a:t>
            </a:r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MEMS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、片上系统</a:t>
            </a:r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SoC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、纳米材料、无线通信技术、信号处理技术、计算机网络技术等的进步以及互联网的迅猛发展，嵌入式系统向</a:t>
            </a:r>
            <a:r>
              <a:rPr lang="zh-CN" altLang="en-US" sz="32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集成化、微型化，智能化、网络化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方向发展。</a:t>
            </a:r>
          </a:p>
        </p:txBody>
      </p:sp>
      <p:sp>
        <p:nvSpPr>
          <p:cNvPr id="7" name="日期占位符 16"/>
          <p:cNvSpPr txBox="1">
            <a:spLocks noGrp="1"/>
          </p:cNvSpPr>
          <p:nvPr>
            <p:ph type="dt" sz="half" idx="4294967295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2025/3/6 Thursday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" name="灯片编号占位符 17"/>
          <p:cNvSpPr txBox="1">
            <a:spLocks noGrp="1"/>
          </p:cNvSpPr>
          <p:nvPr>
            <p:ph type="sldNum" sz="quarter" idx="4294967295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  <a:t>9</a:t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页脚占位符 18"/>
          <p:cNvSpPr txBox="1">
            <a:spLocks noGrp="1"/>
          </p:cNvSpPr>
          <p:nvPr>
            <p:ph type="ftr" sz="quarter" idx="4294967295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53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3*330"/>
  <p:tag name="TABLE_ENDDRAG_RECT" val="46*84*643*3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57*298"/>
  <p:tag name="TABLE_ENDDRAG_RECT" val="27*129*657*2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93*291"/>
  <p:tag name="TABLE_ENDDRAG_RECT" val="57*134*593*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52*384"/>
  <p:tag name="TABLE_ENDDRAG_RECT" val="40*118*652*384"/>
</p:tagLst>
</file>

<file path=ppt/theme/theme1.xml><?xml version="1.0" encoding="utf-8"?>
<a:theme xmlns:a="http://schemas.openxmlformats.org/drawingml/2006/main" name="032TGp_edu_biz_br_v3">
  <a:themeElements>
    <a:clrScheme name="">
      <a:dk1>
        <a:srgbClr val="4D4D4D"/>
      </a:dk1>
      <a:lt1>
        <a:srgbClr val="FFFFFF"/>
      </a:lt1>
      <a:dk2>
        <a:srgbClr val="FFFFFF"/>
      </a:dk2>
      <a:lt2>
        <a:srgbClr val="B2B2B2"/>
      </a:lt2>
      <a:accent1>
        <a:srgbClr val="954E1D"/>
      </a:accent1>
      <a:accent2>
        <a:srgbClr val="CD6313"/>
      </a:accent2>
      <a:accent3>
        <a:srgbClr val="FFFFFF"/>
      </a:accent3>
      <a:accent4>
        <a:srgbClr val="414141"/>
      </a:accent4>
      <a:accent5>
        <a:srgbClr val="C9B3AA"/>
      </a:accent5>
      <a:accent6>
        <a:srgbClr val="B85810"/>
      </a:accent6>
      <a:hlink>
        <a:srgbClr val="D79757"/>
      </a:hlink>
      <a:folHlink>
        <a:srgbClr val="467327"/>
      </a:folHlink>
    </a:clrScheme>
    <a:fontScheme name="">
      <a:majorFont>
        <a:latin typeface="Arial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333300"/>
        </a:dk1>
        <a:lt1>
          <a:srgbClr val="FFFFFF"/>
        </a:lt1>
        <a:dk2>
          <a:srgbClr val="FFFFE7"/>
        </a:dk2>
        <a:lt2>
          <a:srgbClr val="B2B2B2"/>
        </a:lt2>
        <a:accent1>
          <a:srgbClr val="398FBF"/>
        </a:accent1>
        <a:accent2>
          <a:srgbClr val="669900"/>
        </a:accent2>
        <a:accent3>
          <a:srgbClr val="FFFFFF"/>
        </a:accent3>
        <a:accent4>
          <a:srgbClr val="2A2A00"/>
        </a:accent4>
        <a:accent5>
          <a:srgbClr val="AEC6DB"/>
        </a:accent5>
        <a:accent6>
          <a:srgbClr val="5B8900"/>
        </a:accent6>
        <a:hlink>
          <a:srgbClr val="E4CC64"/>
        </a:hlink>
        <a:folHlink>
          <a:srgbClr val="806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76A844"/>
        </a:accent1>
        <a:accent2>
          <a:srgbClr val="336699"/>
        </a:accent2>
        <a:accent3>
          <a:srgbClr val="FFFFFF"/>
        </a:accent3>
        <a:accent4>
          <a:srgbClr val="000000"/>
        </a:accent4>
        <a:accent5>
          <a:srgbClr val="BDD0B0"/>
        </a:accent5>
        <a:accent6>
          <a:srgbClr val="2D5B89"/>
        </a:accent6>
        <a:hlink>
          <a:srgbClr val="BAC73B"/>
        </a:hlink>
        <a:folHlink>
          <a:srgbClr val="D5621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D4D4D"/>
        </a:dk1>
        <a:lt1>
          <a:srgbClr val="FFFFFF"/>
        </a:lt1>
        <a:dk2>
          <a:srgbClr val="FFFFFF"/>
        </a:dk2>
        <a:lt2>
          <a:srgbClr val="B2B2B2"/>
        </a:lt2>
        <a:accent1>
          <a:srgbClr val="954E1D"/>
        </a:accent1>
        <a:accent2>
          <a:srgbClr val="CD6313"/>
        </a:accent2>
        <a:accent3>
          <a:srgbClr val="FFFFFF"/>
        </a:accent3>
        <a:accent4>
          <a:srgbClr val="414141"/>
        </a:accent4>
        <a:accent5>
          <a:srgbClr val="C9B3AA"/>
        </a:accent5>
        <a:accent6>
          <a:srgbClr val="B85810"/>
        </a:accent6>
        <a:hlink>
          <a:srgbClr val="D79757"/>
        </a:hlink>
        <a:folHlink>
          <a:srgbClr val="4673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3369</Words>
  <Application>Microsoft Office PowerPoint</Application>
  <PresentationFormat>全屏显示(4:3)</PresentationFormat>
  <Paragraphs>457</Paragraphs>
  <Slides>53</Slides>
  <Notes>41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77" baseType="lpstr">
      <vt:lpstr>新細明體</vt:lpstr>
      <vt:lpstr>新細明體</vt:lpstr>
      <vt:lpstr>Times-Roman</vt:lpstr>
      <vt:lpstr>仿宋_GB2312</vt:lpstr>
      <vt:lpstr>黑体</vt:lpstr>
      <vt:lpstr>华文行楷</vt:lpstr>
      <vt:lpstr>华文楷体</vt:lpstr>
      <vt:lpstr>华文宋体</vt:lpstr>
      <vt:lpstr>华文细黑</vt:lpstr>
      <vt:lpstr>楷体_GB2312</vt:lpstr>
      <vt:lpstr>隶书</vt:lpstr>
      <vt:lpstr>宋体</vt:lpstr>
      <vt:lpstr>Arial</vt:lpstr>
      <vt:lpstr>Arial Narrow</vt:lpstr>
      <vt:lpstr>Calibri</vt:lpstr>
      <vt:lpstr>Comic Sans MS</vt:lpstr>
      <vt:lpstr>Corbel</vt:lpstr>
      <vt:lpstr>Rockwell</vt:lpstr>
      <vt:lpstr>Times New Roman</vt:lpstr>
      <vt:lpstr>Verdana</vt:lpstr>
      <vt:lpstr>Wingdings</vt:lpstr>
      <vt:lpstr>Wingdings 2</vt:lpstr>
      <vt:lpstr>032TGp_edu_biz_br_v3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第1章  概述</vt:lpstr>
      <vt:lpstr>计算机是什么？</vt:lpstr>
      <vt:lpstr>计算机的分类</vt:lpstr>
      <vt:lpstr>嵌入式(计算机)系统</vt:lpstr>
      <vt:lpstr>普适计算(无所不在的计算机)</vt:lpstr>
      <vt:lpstr>泛在通信(无所不在的计算机)</vt:lpstr>
      <vt:lpstr>PowerPoint 演示文稿</vt:lpstr>
      <vt:lpstr>PowerPoint 演示文稿</vt:lpstr>
      <vt:lpstr>IT行业的四大定律</vt:lpstr>
      <vt:lpstr>计算机技术的发展</vt:lpstr>
      <vt:lpstr> 机械式计算机的发展</vt:lpstr>
      <vt:lpstr>PowerPoint 演示文稿</vt:lpstr>
      <vt:lpstr>第一代电子管计算机ENIAC</vt:lpstr>
      <vt:lpstr>PowerPoint 演示文稿</vt:lpstr>
      <vt:lpstr>第一台存储程序计算机EDSAC</vt:lpstr>
      <vt:lpstr>从分立到集成</vt:lpstr>
      <vt:lpstr>集成度迅猛发展</vt:lpstr>
      <vt:lpstr>PowerPoint 演示文稿</vt:lpstr>
      <vt:lpstr>Gordon Moore：Intel的创始人之一</vt:lpstr>
      <vt:lpstr>Intel Core i7 四核处理器</vt:lpstr>
      <vt:lpstr>计算机发展的主要阶段</vt:lpstr>
      <vt:lpstr>PowerPoint 演示文稿</vt:lpstr>
      <vt:lpstr>1.2 集成电路与SOC设计</vt:lpstr>
      <vt:lpstr>PowerPoint 演示文稿</vt:lpstr>
      <vt:lpstr>PowerPoint 演示文稿</vt:lpstr>
      <vt:lpstr>PowerPoint 演示文稿</vt:lpstr>
      <vt:lpstr>PowerPoint 演示文稿</vt:lpstr>
      <vt:lpstr>片上网络(NOC) 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1.3  嵌入式系统</vt:lpstr>
      <vt:lpstr>嵌入式系统的定义</vt:lpstr>
      <vt:lpstr>PowerPoint 演示文稿</vt:lpstr>
      <vt:lpstr>PowerPoint 演示文稿</vt:lpstr>
      <vt:lpstr>PowerPoint 演示文稿</vt:lpstr>
      <vt:lpstr>PowerPoint 演示文稿</vt:lpstr>
      <vt:lpstr>嵌入式系统的组成</vt:lpstr>
      <vt:lpstr>PowerPoint 演示文稿</vt:lpstr>
      <vt:lpstr>PowerPoint 演示文稿</vt:lpstr>
      <vt:lpstr>PowerPoint 演示文稿</vt:lpstr>
      <vt:lpstr>PowerPoint 演示文稿</vt:lpstr>
      <vt:lpstr>本章自学内容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  机  原  理  及  应  用</dc:title>
  <dc:creator>Bobby</dc:creator>
  <cp:lastModifiedBy>Administrator</cp:lastModifiedBy>
  <cp:revision>730</cp:revision>
  <dcterms:created xsi:type="dcterms:W3CDTF">2002-08-29T05:26:00Z</dcterms:created>
  <dcterms:modified xsi:type="dcterms:W3CDTF">2025-03-06T09:42:11Z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53CA0D0FC77B4B4D91C4BFCC35DD5AE5</vt:lpwstr>
  </property>
</Properties>
</file>